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3"/>
  </p:notesMasterIdLst>
  <p:sldIdLst>
    <p:sldId id="256" r:id="rId2"/>
    <p:sldId id="279" r:id="rId3"/>
    <p:sldId id="287" r:id="rId4"/>
    <p:sldId id="271" r:id="rId5"/>
    <p:sldId id="275" r:id="rId6"/>
    <p:sldId id="292" r:id="rId7"/>
    <p:sldId id="290" r:id="rId8"/>
    <p:sldId id="259" r:id="rId9"/>
    <p:sldId id="280" r:id="rId10"/>
    <p:sldId id="261" r:id="rId11"/>
    <p:sldId id="289" r:id="rId12"/>
    <p:sldId id="266" r:id="rId13"/>
    <p:sldId id="288" r:id="rId14"/>
    <p:sldId id="267" r:id="rId15"/>
    <p:sldId id="285" r:id="rId16"/>
    <p:sldId id="265" r:id="rId17"/>
    <p:sldId id="274" r:id="rId18"/>
    <p:sldId id="284" r:id="rId19"/>
    <p:sldId id="286" r:id="rId20"/>
    <p:sldId id="270" r:id="rId21"/>
    <p:sldId id="282" r:id="rId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Blum" initials="RB" lastIdx="1" clrIdx="0">
    <p:extLst/>
  </p:cmAuthor>
  <p:cmAuthor id="2" name="Robert Blum" initials="RB [2]" lastIdx="1" clrIdx="1">
    <p:extLst/>
  </p:cmAuthor>
  <p:cmAuthor id="3" name="Robert Blum" initials="RB [3]" lastIdx="1" clrIdx="2">
    <p:extLst/>
  </p:cmAuthor>
  <p:cmAuthor id="4" name="Robert Blum" initials="RB [4]" lastIdx="1" clrIdx="3">
    <p:extLst/>
  </p:cmAuthor>
  <p:cmAuthor id="5" name="Robert Blum" initials="RB [5]" lastIdx="1" clrIdx="4">
    <p:extLst/>
  </p:cmAuthor>
  <p:cmAuthor id="6" name="Robert Blum" initials="RB [6]" lastIdx="1" clrIdx="5">
    <p:extLst/>
  </p:cmAuthor>
  <p:cmAuthor id="7" name="Robert Blum" initials="RB [7]" lastIdx="1" clrIdx="6">
    <p:extLst/>
  </p:cmAuthor>
  <p:cmAuthor id="8" name="Robert Blum" initials="RB [8]" lastIdx="1" clrIdx="7">
    <p:extLst/>
  </p:cmAuthor>
  <p:cmAuthor id="9" name="Robert Blum" initials="RB [9]" lastIdx="1" clrIdx="8">
    <p:extLst/>
  </p:cmAuthor>
  <p:cmAuthor id="10" name="Robert Blum" initials="RB [10]" lastIdx="1" clrIdx="9">
    <p:extLst/>
  </p:cmAuthor>
  <p:cmAuthor id="11" name="Robert Blum" initials="RB [11]" lastIdx="1" clrIdx="10">
    <p:extLst/>
  </p:cmAuthor>
  <p:cmAuthor id="12" name="Robert Blum" initials="RB [12]" lastIdx="1" clrIdx="11">
    <p:extLst/>
  </p:cmAuthor>
  <p:cmAuthor id="13" name="Robert Blum" initials="RB [13]" lastIdx="1" clrIdx="12">
    <p:extLst/>
  </p:cmAuthor>
  <p:cmAuthor id="14" name="Robert Blum" initials="RB [14]" lastIdx="1" clrIdx="13">
    <p:extLst/>
  </p:cmAuthor>
  <p:cmAuthor id="15" name="Robert Blum" initials="RB [15]" lastIdx="1" clrIdx="14">
    <p:extLst/>
  </p:cmAuthor>
  <p:cmAuthor id="16" name="Kenny" initials="K" lastIdx="25" clrIdx="15">
    <p:extLst>
      <p:ext uri="{19B8F6BF-5375-455C-9EA6-DF929625EA0E}">
        <p15:presenceInfo xmlns:p15="http://schemas.microsoft.com/office/powerpoint/2012/main" userId="Ken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CEE3"/>
    <a:srgbClr val="1F78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65319" autoAdjust="0"/>
  </p:normalViewPr>
  <p:slideViewPr>
    <p:cSldViewPr snapToGrid="0">
      <p:cViewPr varScale="1">
        <p:scale>
          <a:sx n="54" d="100"/>
          <a:sy n="54"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1C285-C3BF-4D2A-82B1-F10B302B436F}" type="doc">
      <dgm:prSet loTypeId="urn:diagrams.loki3.com/VaryingWidthList" loCatId="list" qsTypeId="urn:microsoft.com/office/officeart/2005/8/quickstyle/simple1" qsCatId="simple" csTypeId="urn:microsoft.com/office/officeart/2005/8/colors/accent1_2" csCatId="accent1" phldr="1"/>
      <dgm:spPr/>
    </dgm:pt>
    <dgm:pt modelId="{54495DF4-EDDF-44AF-84BE-0A68C2043981}">
      <dgm:prSet phldrT="[Text]"/>
      <dgm:spPr>
        <a:solidFill>
          <a:schemeClr val="tx1"/>
        </a:solidFill>
        <a:ln>
          <a:solidFill>
            <a:schemeClr val="tx1"/>
          </a:solidFill>
        </a:ln>
      </dgm:spPr>
      <dgm:t>
        <a:bodyPr/>
        <a:lstStyle/>
        <a:p>
          <a:r>
            <a:rPr lang="en-US" dirty="0">
              <a:solidFill>
                <a:schemeClr val="bg1"/>
              </a:solidFill>
            </a:rPr>
            <a:t>Scraped video data</a:t>
          </a:r>
          <a:br>
            <a:rPr lang="en-US" dirty="0">
              <a:solidFill>
                <a:schemeClr val="bg1"/>
              </a:solidFill>
            </a:rPr>
          </a:br>
          <a:r>
            <a:rPr lang="en-US" dirty="0">
              <a:solidFill>
                <a:schemeClr val="bg1"/>
              </a:solidFill>
            </a:rPr>
            <a:t>n = 45707</a:t>
          </a:r>
        </a:p>
      </dgm:t>
    </dgm:pt>
    <dgm:pt modelId="{1ABD7920-7DC9-45FE-AA64-FB5F4856DD52}" type="parTrans" cxnId="{4A5A480A-1BA5-4690-AE79-481C9563B80F}">
      <dgm:prSet/>
      <dgm:spPr/>
      <dgm:t>
        <a:bodyPr/>
        <a:lstStyle/>
        <a:p>
          <a:endParaRPr lang="en-US">
            <a:solidFill>
              <a:schemeClr val="bg1"/>
            </a:solidFill>
          </a:endParaRPr>
        </a:p>
      </dgm:t>
    </dgm:pt>
    <dgm:pt modelId="{0A0BC1EB-12D4-412D-B9A2-A763A0663219}" type="sibTrans" cxnId="{4A5A480A-1BA5-4690-AE79-481C9563B80F}">
      <dgm:prSet/>
      <dgm:spPr/>
      <dgm:t>
        <a:bodyPr/>
        <a:lstStyle/>
        <a:p>
          <a:endParaRPr lang="en-US">
            <a:solidFill>
              <a:schemeClr val="bg1"/>
            </a:solidFill>
          </a:endParaRPr>
        </a:p>
      </dgm:t>
    </dgm:pt>
    <dgm:pt modelId="{4988A28A-2E58-47E7-AFB7-0C9DEFC7290B}">
      <dgm:prSet phldrT="[Text]"/>
      <dgm:spPr>
        <a:solidFill>
          <a:schemeClr val="tx1"/>
        </a:solidFill>
        <a:ln>
          <a:solidFill>
            <a:schemeClr val="tx1"/>
          </a:solidFill>
        </a:ln>
      </dgm:spPr>
      <dgm:t>
        <a:bodyPr/>
        <a:lstStyle/>
        <a:p>
          <a:r>
            <a:rPr lang="en-US" dirty="0">
              <a:solidFill>
                <a:schemeClr val="bg1"/>
              </a:solidFill>
            </a:rPr>
            <a:t>Removal of duplicates</a:t>
          </a:r>
          <a:br>
            <a:rPr lang="en-US" dirty="0">
              <a:solidFill>
                <a:schemeClr val="bg1"/>
              </a:solidFill>
            </a:rPr>
          </a:br>
          <a:r>
            <a:rPr lang="en-US" dirty="0">
              <a:solidFill>
                <a:schemeClr val="bg1"/>
              </a:solidFill>
            </a:rPr>
            <a:t>n = 27376</a:t>
          </a:r>
        </a:p>
      </dgm:t>
    </dgm:pt>
    <dgm:pt modelId="{02F02D8B-356A-425E-90AC-15B5F8E22A8C}" type="parTrans" cxnId="{FC08264F-EA82-41AE-8BFC-E6824CFD5404}">
      <dgm:prSet/>
      <dgm:spPr/>
      <dgm:t>
        <a:bodyPr/>
        <a:lstStyle/>
        <a:p>
          <a:endParaRPr lang="en-US">
            <a:solidFill>
              <a:schemeClr val="bg1"/>
            </a:solidFill>
          </a:endParaRPr>
        </a:p>
      </dgm:t>
    </dgm:pt>
    <dgm:pt modelId="{0340909C-5F82-490E-8A1A-61E3D4366F70}" type="sibTrans" cxnId="{FC08264F-EA82-41AE-8BFC-E6824CFD5404}">
      <dgm:prSet/>
      <dgm:spPr/>
      <dgm:t>
        <a:bodyPr/>
        <a:lstStyle/>
        <a:p>
          <a:endParaRPr lang="en-US">
            <a:solidFill>
              <a:schemeClr val="bg1"/>
            </a:solidFill>
          </a:endParaRPr>
        </a:p>
      </dgm:t>
    </dgm:pt>
    <dgm:pt modelId="{D4B8F27B-0711-4375-A3A2-64C5E22B8DB6}">
      <dgm:prSet phldrT="[Text]"/>
      <dgm:spPr>
        <a:solidFill>
          <a:schemeClr val="tx1"/>
        </a:solidFill>
        <a:ln>
          <a:solidFill>
            <a:schemeClr val="tx1"/>
          </a:solidFill>
        </a:ln>
      </dgm:spPr>
      <dgm:t>
        <a:bodyPr/>
        <a:lstStyle/>
        <a:p>
          <a:r>
            <a:rPr lang="en-US" dirty="0">
              <a:solidFill>
                <a:schemeClr val="bg1"/>
              </a:solidFill>
            </a:rPr>
            <a:t>Removal of “solo” videos</a:t>
          </a:r>
          <a:br>
            <a:rPr lang="en-US" dirty="0">
              <a:solidFill>
                <a:schemeClr val="bg1"/>
              </a:solidFill>
            </a:rPr>
          </a:br>
          <a:r>
            <a:rPr lang="en-US" dirty="0">
              <a:solidFill>
                <a:schemeClr val="bg1"/>
              </a:solidFill>
            </a:rPr>
            <a:t>n = 24319</a:t>
          </a:r>
        </a:p>
      </dgm:t>
    </dgm:pt>
    <dgm:pt modelId="{DAFAC964-A13C-4E5D-931E-ED123BB105D9}" type="parTrans" cxnId="{261BA3D6-0E48-4651-BD68-B90A5FC29D0B}">
      <dgm:prSet/>
      <dgm:spPr/>
      <dgm:t>
        <a:bodyPr/>
        <a:lstStyle/>
        <a:p>
          <a:endParaRPr lang="en-US">
            <a:solidFill>
              <a:schemeClr val="bg1"/>
            </a:solidFill>
          </a:endParaRPr>
        </a:p>
      </dgm:t>
    </dgm:pt>
    <dgm:pt modelId="{4FF4482A-3EA9-4727-AB2A-B4D0AB49A5A3}" type="sibTrans" cxnId="{261BA3D6-0E48-4651-BD68-B90A5FC29D0B}">
      <dgm:prSet/>
      <dgm:spPr/>
      <dgm:t>
        <a:bodyPr/>
        <a:lstStyle/>
        <a:p>
          <a:endParaRPr lang="en-US">
            <a:solidFill>
              <a:schemeClr val="bg1"/>
            </a:solidFill>
          </a:endParaRPr>
        </a:p>
      </dgm:t>
    </dgm:pt>
    <dgm:pt modelId="{8E41A4D3-35CC-41EB-8AC4-647259B1B043}" type="pres">
      <dgm:prSet presAssocID="{49A1C285-C3BF-4D2A-82B1-F10B302B436F}" presName="Name0" presStyleCnt="0">
        <dgm:presLayoutVars>
          <dgm:resizeHandles/>
        </dgm:presLayoutVars>
      </dgm:prSet>
      <dgm:spPr/>
    </dgm:pt>
    <dgm:pt modelId="{EEB5D49E-5EBD-4827-B7FD-AEB31CA3FF6F}" type="pres">
      <dgm:prSet presAssocID="{54495DF4-EDDF-44AF-84BE-0A68C2043981}" presName="text" presStyleLbl="node1" presStyleIdx="0" presStyleCnt="3" custScaleX="284104">
        <dgm:presLayoutVars>
          <dgm:bulletEnabled val="1"/>
        </dgm:presLayoutVars>
      </dgm:prSet>
      <dgm:spPr/>
    </dgm:pt>
    <dgm:pt modelId="{149D0555-64A6-4C13-9161-A171142EA58C}" type="pres">
      <dgm:prSet presAssocID="{0A0BC1EB-12D4-412D-B9A2-A763A0663219}" presName="space" presStyleCnt="0"/>
      <dgm:spPr/>
    </dgm:pt>
    <dgm:pt modelId="{924E9DCA-2C1F-481C-AC67-7ED47904DA1C}" type="pres">
      <dgm:prSet presAssocID="{4988A28A-2E58-47E7-AFB7-0C9DEFC7290B}" presName="text" presStyleLbl="node1" presStyleIdx="1" presStyleCnt="3" custScaleX="112889">
        <dgm:presLayoutVars>
          <dgm:bulletEnabled val="1"/>
        </dgm:presLayoutVars>
      </dgm:prSet>
      <dgm:spPr/>
    </dgm:pt>
    <dgm:pt modelId="{87EE6159-C826-4C08-BED5-19FFB8F3866E}" type="pres">
      <dgm:prSet presAssocID="{0340909C-5F82-490E-8A1A-61E3D4366F70}" presName="space" presStyleCnt="0"/>
      <dgm:spPr/>
    </dgm:pt>
    <dgm:pt modelId="{2D7673CD-7388-4CDA-B80B-D7033D14D0F7}" type="pres">
      <dgm:prSet presAssocID="{D4B8F27B-0711-4375-A3A2-64C5E22B8DB6}" presName="text" presStyleLbl="node1" presStyleIdx="2" presStyleCnt="3" custScaleX="83943">
        <dgm:presLayoutVars>
          <dgm:bulletEnabled val="1"/>
        </dgm:presLayoutVars>
      </dgm:prSet>
      <dgm:spPr/>
    </dgm:pt>
  </dgm:ptLst>
  <dgm:cxnLst>
    <dgm:cxn modelId="{4A5A480A-1BA5-4690-AE79-481C9563B80F}" srcId="{49A1C285-C3BF-4D2A-82B1-F10B302B436F}" destId="{54495DF4-EDDF-44AF-84BE-0A68C2043981}" srcOrd="0" destOrd="0" parTransId="{1ABD7920-7DC9-45FE-AA64-FB5F4856DD52}" sibTransId="{0A0BC1EB-12D4-412D-B9A2-A763A0663219}"/>
    <dgm:cxn modelId="{82715835-4164-4491-A6E5-FF1A1831A2B6}" type="presOf" srcId="{54495DF4-EDDF-44AF-84BE-0A68C2043981}" destId="{EEB5D49E-5EBD-4827-B7FD-AEB31CA3FF6F}" srcOrd="0" destOrd="0" presId="urn:diagrams.loki3.com/VaryingWidthList"/>
    <dgm:cxn modelId="{FC08264F-EA82-41AE-8BFC-E6824CFD5404}" srcId="{49A1C285-C3BF-4D2A-82B1-F10B302B436F}" destId="{4988A28A-2E58-47E7-AFB7-0C9DEFC7290B}" srcOrd="1" destOrd="0" parTransId="{02F02D8B-356A-425E-90AC-15B5F8E22A8C}" sibTransId="{0340909C-5F82-490E-8A1A-61E3D4366F70}"/>
    <dgm:cxn modelId="{1B613081-9B9A-49A9-8D09-081DDFBC83AD}" type="presOf" srcId="{49A1C285-C3BF-4D2A-82B1-F10B302B436F}" destId="{8E41A4D3-35CC-41EB-8AC4-647259B1B043}" srcOrd="0" destOrd="0" presId="urn:diagrams.loki3.com/VaryingWidthList"/>
    <dgm:cxn modelId="{8A195D91-AD8B-4975-AF23-93BE05156BAE}" type="presOf" srcId="{4988A28A-2E58-47E7-AFB7-0C9DEFC7290B}" destId="{924E9DCA-2C1F-481C-AC67-7ED47904DA1C}" srcOrd="0" destOrd="0" presId="urn:diagrams.loki3.com/VaryingWidthList"/>
    <dgm:cxn modelId="{261BA3D6-0E48-4651-BD68-B90A5FC29D0B}" srcId="{49A1C285-C3BF-4D2A-82B1-F10B302B436F}" destId="{D4B8F27B-0711-4375-A3A2-64C5E22B8DB6}" srcOrd="2" destOrd="0" parTransId="{DAFAC964-A13C-4E5D-931E-ED123BB105D9}" sibTransId="{4FF4482A-3EA9-4727-AB2A-B4D0AB49A5A3}"/>
    <dgm:cxn modelId="{E7FC96E3-DFD0-4FEF-AA1B-FAB82A3808CC}" type="presOf" srcId="{D4B8F27B-0711-4375-A3A2-64C5E22B8DB6}" destId="{2D7673CD-7388-4CDA-B80B-D7033D14D0F7}" srcOrd="0" destOrd="0" presId="urn:diagrams.loki3.com/VaryingWidthList"/>
    <dgm:cxn modelId="{75A78025-567A-4386-9E00-6FF06DA46B6C}" type="presParOf" srcId="{8E41A4D3-35CC-41EB-8AC4-647259B1B043}" destId="{EEB5D49E-5EBD-4827-B7FD-AEB31CA3FF6F}" srcOrd="0" destOrd="0" presId="urn:diagrams.loki3.com/VaryingWidthList"/>
    <dgm:cxn modelId="{0089FC68-7AF7-4EFA-A06F-22A936E15194}" type="presParOf" srcId="{8E41A4D3-35CC-41EB-8AC4-647259B1B043}" destId="{149D0555-64A6-4C13-9161-A171142EA58C}" srcOrd="1" destOrd="0" presId="urn:diagrams.loki3.com/VaryingWidthList"/>
    <dgm:cxn modelId="{D8F6B785-2D3D-48E7-9A4F-4F7E68E75F9B}" type="presParOf" srcId="{8E41A4D3-35CC-41EB-8AC4-647259B1B043}" destId="{924E9DCA-2C1F-481C-AC67-7ED47904DA1C}" srcOrd="2" destOrd="0" presId="urn:diagrams.loki3.com/VaryingWidthList"/>
    <dgm:cxn modelId="{D5C94016-39FD-4E7E-AE68-CBCC646699F3}" type="presParOf" srcId="{8E41A4D3-35CC-41EB-8AC4-647259B1B043}" destId="{87EE6159-C826-4C08-BED5-19FFB8F3866E}" srcOrd="3" destOrd="0" presId="urn:diagrams.loki3.com/VaryingWidthList"/>
    <dgm:cxn modelId="{E402FADC-A3E4-445E-A36E-7EC61D054C5A}" type="presParOf" srcId="{8E41A4D3-35CC-41EB-8AC4-647259B1B043}" destId="{2D7673CD-7388-4CDA-B80B-D7033D14D0F7}" srcOrd="4" destOrd="0" presId="urn:diagrams.loki3.com/VaryingWidth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5D49E-5EBD-4827-B7FD-AEB31CA3FF6F}">
      <dsp:nvSpPr>
        <dsp:cNvPr id="0" name=""/>
        <dsp:cNvSpPr/>
      </dsp:nvSpPr>
      <dsp:spPr>
        <a:xfrm>
          <a:off x="0" y="2171"/>
          <a:ext cx="8128000" cy="1433323"/>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Scraped video data</a:t>
          </a:r>
          <a:br>
            <a:rPr lang="en-US" sz="3000" kern="1200" dirty="0">
              <a:solidFill>
                <a:schemeClr val="bg1"/>
              </a:solidFill>
            </a:rPr>
          </a:br>
          <a:r>
            <a:rPr lang="en-US" sz="3000" kern="1200" dirty="0">
              <a:solidFill>
                <a:schemeClr val="bg1"/>
              </a:solidFill>
            </a:rPr>
            <a:t>n = 45707</a:t>
          </a:r>
        </a:p>
      </dsp:txBody>
      <dsp:txXfrm>
        <a:off x="0" y="2171"/>
        <a:ext cx="8128000" cy="1433323"/>
      </dsp:txXfrm>
    </dsp:sp>
    <dsp:sp modelId="{924E9DCA-2C1F-481C-AC67-7ED47904DA1C}">
      <dsp:nvSpPr>
        <dsp:cNvPr id="0" name=""/>
        <dsp:cNvSpPr/>
      </dsp:nvSpPr>
      <dsp:spPr>
        <a:xfrm>
          <a:off x="1625597" y="1507160"/>
          <a:ext cx="4876804" cy="1433323"/>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Removal of duplicates</a:t>
          </a:r>
          <a:br>
            <a:rPr lang="en-US" sz="3000" kern="1200" dirty="0">
              <a:solidFill>
                <a:schemeClr val="bg1"/>
              </a:solidFill>
            </a:rPr>
          </a:br>
          <a:r>
            <a:rPr lang="en-US" sz="3000" kern="1200" dirty="0">
              <a:solidFill>
                <a:schemeClr val="bg1"/>
              </a:solidFill>
            </a:rPr>
            <a:t>n = 27376</a:t>
          </a:r>
        </a:p>
      </dsp:txBody>
      <dsp:txXfrm>
        <a:off x="1625597" y="1507160"/>
        <a:ext cx="4876804" cy="1433323"/>
      </dsp:txXfrm>
    </dsp:sp>
    <dsp:sp modelId="{2D7673CD-7388-4CDA-B80B-D7033D14D0F7}">
      <dsp:nvSpPr>
        <dsp:cNvPr id="0" name=""/>
        <dsp:cNvSpPr/>
      </dsp:nvSpPr>
      <dsp:spPr>
        <a:xfrm>
          <a:off x="2024185" y="3012150"/>
          <a:ext cx="4079629" cy="1433323"/>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Removal of “solo” videos</a:t>
          </a:r>
          <a:br>
            <a:rPr lang="en-US" sz="3000" kern="1200" dirty="0">
              <a:solidFill>
                <a:schemeClr val="bg1"/>
              </a:solidFill>
            </a:rPr>
          </a:br>
          <a:r>
            <a:rPr lang="en-US" sz="3000" kern="1200" dirty="0">
              <a:solidFill>
                <a:schemeClr val="bg1"/>
              </a:solidFill>
            </a:rPr>
            <a:t>n = 24319</a:t>
          </a:r>
        </a:p>
      </dsp:txBody>
      <dsp:txXfrm>
        <a:off x="2024185" y="3012150"/>
        <a:ext cx="4079629" cy="1433323"/>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a:lvl1pPr>
          </a:lstStyle>
          <a:p>
            <a:fld id="{4B0133C7-76B7-45A0-9F56-BAD23A5D1F2D}" type="datetimeFigureOut">
              <a:rPr lang="en-US" smtClean="0"/>
              <a:t>5/15/2018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9"/>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484BCBF-24A2-4819-9FEF-D9FFF0FA21A1}" type="slidenum">
              <a:rPr lang="en-US" smtClean="0"/>
              <a:t>‹#›</a:t>
            </a:fld>
            <a:endParaRPr lang="en-US"/>
          </a:p>
        </p:txBody>
      </p:sp>
    </p:spTree>
    <p:extLst>
      <p:ext uri="{BB962C8B-B14F-4D97-AF65-F5344CB8AC3E}">
        <p14:creationId xmlns:p14="http://schemas.microsoft.com/office/powerpoint/2010/main" val="113569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a:t>
            </a:r>
            <a:r>
              <a:rPr lang="en-US" dirty="0" err="1"/>
              <a:t>y’all</a:t>
            </a:r>
            <a:r>
              <a:rPr lang="en-US" dirty="0"/>
              <a:t> so much for coming and let’s get to it.</a:t>
            </a:r>
          </a:p>
        </p:txBody>
      </p:sp>
      <p:sp>
        <p:nvSpPr>
          <p:cNvPr id="4" name="Slide Number Placeholder 3"/>
          <p:cNvSpPr>
            <a:spLocks noGrp="1"/>
          </p:cNvSpPr>
          <p:nvPr>
            <p:ph type="sldNum" sz="quarter" idx="10"/>
          </p:nvPr>
        </p:nvSpPr>
        <p:spPr/>
        <p:txBody>
          <a:bodyPr/>
          <a:lstStyle/>
          <a:p>
            <a:fld id="{7484BCBF-24A2-4819-9FEF-D9FFF0FA21A1}" type="slidenum">
              <a:rPr lang="en-US" smtClean="0"/>
              <a:t>1</a:t>
            </a:fld>
            <a:endParaRPr lang="en-US"/>
          </a:p>
        </p:txBody>
      </p:sp>
    </p:spTree>
    <p:extLst>
      <p:ext uri="{BB962C8B-B14F-4D97-AF65-F5344CB8AC3E}">
        <p14:creationId xmlns:p14="http://schemas.microsoft.com/office/powerpoint/2010/main" val="2943720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err="1"/>
              <a:t>PornHub</a:t>
            </a:r>
            <a:r>
              <a:rPr lang="en-US" dirty="0"/>
              <a:t> organizes video files by "categories" to differentiate between types of content. There are over 40 different categories. Bareback is just one of many. Note that categories are not mutually exclusive</a:t>
            </a:r>
          </a:p>
          <a:p>
            <a:pPr defTabSz="931774">
              <a:defRPr/>
            </a:pPr>
            <a:r>
              <a:rPr lang="en-US" dirty="0"/>
              <a:t>From my sample I found the categories that amassed the most views across the entire timeline and examined them temporally. Bareback is the teal line that starts at the bottom in this grouping in 2010 and ends up on top in 2017.</a:t>
            </a:r>
          </a:p>
          <a:p>
            <a:pPr defTabSz="931774">
              <a:defRPr/>
            </a:pPr>
            <a:r>
              <a:rPr lang="en-US" i="1" dirty="0"/>
              <a:t>For viz: data is binned by upload year, 2009 (n = 11) and 2018 (n = 220) uploads were dropped (&lt; 1% of sample)</a:t>
            </a:r>
          </a:p>
          <a:p>
            <a:pPr defTabSz="931774">
              <a:defRPr/>
            </a:pPr>
            <a:r>
              <a:rPr lang="en-US" i="1" dirty="0"/>
              <a:t>Cutoff is abstracted to between 2013 &amp; 2014 due to binning: actual date is May 10, 2014</a:t>
            </a:r>
          </a:p>
        </p:txBody>
      </p:sp>
      <p:sp>
        <p:nvSpPr>
          <p:cNvPr id="4" name="Slide Number Placeholder 3"/>
          <p:cNvSpPr>
            <a:spLocks noGrp="1"/>
          </p:cNvSpPr>
          <p:nvPr>
            <p:ph type="sldNum" sz="quarter" idx="10"/>
          </p:nvPr>
        </p:nvSpPr>
        <p:spPr/>
        <p:txBody>
          <a:bodyPr/>
          <a:lstStyle/>
          <a:p>
            <a:fld id="{7484BCBF-24A2-4819-9FEF-D9FFF0FA21A1}" type="slidenum">
              <a:rPr lang="en-US" smtClean="0"/>
              <a:t>10</a:t>
            </a:fld>
            <a:endParaRPr lang="en-US"/>
          </a:p>
        </p:txBody>
      </p:sp>
    </p:spTree>
    <p:extLst>
      <p:ext uri="{BB962C8B-B14F-4D97-AF65-F5344CB8AC3E}">
        <p14:creationId xmlns:p14="http://schemas.microsoft.com/office/powerpoint/2010/main" val="297352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number of videos uploaded before and after the cutoff are roughly equal (click), note the </a:t>
            </a:r>
            <a:r>
              <a:rPr lang="en-US" dirty="0" err="1"/>
              <a:t>signifcant</a:t>
            </a:r>
            <a:r>
              <a:rPr lang="en-US" dirty="0"/>
              <a:t> Chi 2 for the proportion of bareback videos uploaded before and after the cutoff, visually depicted in the top graph.</a:t>
            </a:r>
          </a:p>
          <a:p>
            <a:pPr defTabSz="931774">
              <a:defRPr/>
            </a:pPr>
            <a:r>
              <a:rPr lang="en-US" i="1" dirty="0"/>
              <a:t>Same as last graphic regarding data binning and dropping 2009 and 2018. data is binned by upload year, 2009 (n = 11) and 2018 (n = 220) uploads were dropped (&lt; 1% of sample)</a:t>
            </a:r>
          </a:p>
          <a:p>
            <a:pPr defTabSz="931774">
              <a:defRPr/>
            </a:pPr>
            <a:r>
              <a:rPr lang="en-US" i="1" dirty="0"/>
              <a:t>Cutoff is abstracted to between 2013 &amp; 2014 due to binning: actual date is May 10, 2014</a:t>
            </a:r>
          </a:p>
        </p:txBody>
      </p:sp>
      <p:sp>
        <p:nvSpPr>
          <p:cNvPr id="4" name="Slide Number Placeholder 3"/>
          <p:cNvSpPr>
            <a:spLocks noGrp="1"/>
          </p:cNvSpPr>
          <p:nvPr>
            <p:ph type="sldNum" sz="quarter" idx="10"/>
          </p:nvPr>
        </p:nvSpPr>
        <p:spPr/>
        <p:txBody>
          <a:bodyPr/>
          <a:lstStyle/>
          <a:p>
            <a:fld id="{7484BCBF-24A2-4819-9FEF-D9FFF0FA21A1}" type="slidenum">
              <a:rPr lang="en-US" smtClean="0"/>
              <a:t>11</a:t>
            </a:fld>
            <a:endParaRPr lang="en-US"/>
          </a:p>
        </p:txBody>
      </p:sp>
    </p:spTree>
    <p:extLst>
      <p:ext uri="{BB962C8B-B14F-4D97-AF65-F5344CB8AC3E}">
        <p14:creationId xmlns:p14="http://schemas.microsoft.com/office/powerpoint/2010/main" val="3377242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4BCBF-24A2-4819-9FEF-D9FFF0FA21A1}" type="slidenum">
              <a:rPr lang="en-US" smtClean="0"/>
              <a:t>12</a:t>
            </a:fld>
            <a:endParaRPr lang="en-US"/>
          </a:p>
        </p:txBody>
      </p:sp>
    </p:spTree>
    <p:extLst>
      <p:ext uri="{BB962C8B-B14F-4D97-AF65-F5344CB8AC3E}">
        <p14:creationId xmlns:p14="http://schemas.microsoft.com/office/powerpoint/2010/main" val="2804361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model for the linear regression is presented at the top. Briefly:</a:t>
            </a:r>
          </a:p>
          <a:p>
            <a:r>
              <a:rPr lang="en-US" dirty="0"/>
              <a:t>The intercept is the estimate at the cutoff (CDC recommendation of Truvada)</a:t>
            </a:r>
          </a:p>
          <a:p>
            <a:pPr defTabSz="931774"/>
            <a:r>
              <a:rPr lang="en-US" dirty="0"/>
              <a:t>The effect of upload date is splined at the cutoff (more recent videos have higher views)</a:t>
            </a:r>
          </a:p>
          <a:p>
            <a:r>
              <a:rPr lang="en-US" dirty="0"/>
              <a:t>Controlled for video rating, standardized</a:t>
            </a:r>
          </a:p>
          <a:p>
            <a:r>
              <a:rPr lang="en-US" dirty="0"/>
              <a:t>And the bareback variables: (CLICK)</a:t>
            </a:r>
          </a:p>
          <a:p>
            <a:pPr marL="232943" indent="-232943">
              <a:buAutoNum type="arabicPeriod"/>
            </a:pPr>
            <a:r>
              <a:rPr lang="en-US" dirty="0"/>
              <a:t>Videos categorized as bareback, on average and regardless of when they were uploaded, have a significant reduction in the log yearly view rate</a:t>
            </a:r>
          </a:p>
          <a:p>
            <a:pPr marL="232943" indent="-232943">
              <a:buAutoNum type="arabicPeriod"/>
            </a:pPr>
            <a:r>
              <a:rPr lang="en-US" dirty="0"/>
              <a:t>However, for bareback videos uploaded after the CDC’s recommendation (the interaction term), that reduction is compensated for, no longer suffering a penalty in log yearly views.</a:t>
            </a:r>
          </a:p>
        </p:txBody>
      </p:sp>
      <p:sp>
        <p:nvSpPr>
          <p:cNvPr id="4" name="Slide Number Placeholder 3"/>
          <p:cNvSpPr>
            <a:spLocks noGrp="1"/>
          </p:cNvSpPr>
          <p:nvPr>
            <p:ph type="sldNum" sz="quarter" idx="10"/>
          </p:nvPr>
        </p:nvSpPr>
        <p:spPr/>
        <p:txBody>
          <a:bodyPr/>
          <a:lstStyle/>
          <a:p>
            <a:fld id="{7484BCBF-24A2-4819-9FEF-D9FFF0FA21A1}" type="slidenum">
              <a:rPr lang="en-US" smtClean="0"/>
              <a:t>13</a:t>
            </a:fld>
            <a:endParaRPr lang="en-US"/>
          </a:p>
        </p:txBody>
      </p:sp>
    </p:spTree>
    <p:extLst>
      <p:ext uri="{BB962C8B-B14F-4D97-AF65-F5344CB8AC3E}">
        <p14:creationId xmlns:p14="http://schemas.microsoft.com/office/powerpoint/2010/main" val="3962696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bareback video uploaded after the cutoff, in terms of view count, is not much different from the average non-bareback video, as is graphically demonstrated in this slide. We can also see the increased proportion of bareback videos (the dark blue) as well as a distinct kink in the pattern of log yearly views that is more or less approximated by the cutoff.</a:t>
            </a:r>
          </a:p>
        </p:txBody>
      </p:sp>
      <p:sp>
        <p:nvSpPr>
          <p:cNvPr id="4" name="Slide Number Placeholder 3"/>
          <p:cNvSpPr>
            <a:spLocks noGrp="1"/>
          </p:cNvSpPr>
          <p:nvPr>
            <p:ph type="sldNum" sz="quarter" idx="10"/>
          </p:nvPr>
        </p:nvSpPr>
        <p:spPr/>
        <p:txBody>
          <a:bodyPr/>
          <a:lstStyle/>
          <a:p>
            <a:fld id="{7484BCBF-24A2-4819-9FEF-D9FFF0FA21A1}" type="slidenum">
              <a:rPr lang="en-US" smtClean="0"/>
              <a:t>14</a:t>
            </a:fld>
            <a:endParaRPr lang="en-US"/>
          </a:p>
        </p:txBody>
      </p:sp>
    </p:spTree>
    <p:extLst>
      <p:ext uri="{BB962C8B-B14F-4D97-AF65-F5344CB8AC3E}">
        <p14:creationId xmlns:p14="http://schemas.microsoft.com/office/powerpoint/2010/main" val="173835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However, averages mask what's going on in the “extremes” of the data.</a:t>
            </a:r>
          </a:p>
          <a:p>
            <a:r>
              <a:rPr lang="en-US" dirty="0"/>
              <a:t>We live in the age of algorithms and virality: popularity begets popularity – more views means more likes and more shares and even more views. The “extremes” of a measure like view count are not extreme in studies of internet media. Regressing to a different summary statistic, the quantile, is crucial to study phenomenon such as this. </a:t>
            </a:r>
          </a:p>
        </p:txBody>
      </p:sp>
      <p:sp>
        <p:nvSpPr>
          <p:cNvPr id="4" name="Slide Number Placeholder 3"/>
          <p:cNvSpPr>
            <a:spLocks noGrp="1"/>
          </p:cNvSpPr>
          <p:nvPr>
            <p:ph type="sldNum" sz="quarter" idx="10"/>
          </p:nvPr>
        </p:nvSpPr>
        <p:spPr/>
        <p:txBody>
          <a:bodyPr/>
          <a:lstStyle/>
          <a:p>
            <a:fld id="{7484BCBF-24A2-4819-9FEF-D9FFF0FA21A1}" type="slidenum">
              <a:rPr lang="en-US" smtClean="0"/>
              <a:t>15</a:t>
            </a:fld>
            <a:endParaRPr lang="en-US"/>
          </a:p>
        </p:txBody>
      </p:sp>
    </p:spTree>
    <p:extLst>
      <p:ext uri="{BB962C8B-B14F-4D97-AF65-F5344CB8AC3E}">
        <p14:creationId xmlns:p14="http://schemas.microsoft.com/office/powerpoint/2010/main" val="2551525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Quantile regression allows us to check the adequacy of our mean regression estimates across video popularity. This graphic plots all linear regression estimates for the bareback terms in my model across centiles of video popularity. </a:t>
            </a:r>
          </a:p>
          <a:p>
            <a:r>
              <a:rPr lang="en-US" dirty="0"/>
              <a:t>Let’s start with the bareback coefficient at the top. Each black dot is the quantile regression model coefficient estimate for that centile. An examination of the all distinct solutions for this model demonstrates the linear regression to the mean (the solid red line) underestimates the reductive effect bareback categorization has on view count for the majority of the sample. At approximately the 80</a:t>
            </a:r>
            <a:r>
              <a:rPr lang="en-US" baseline="30000" dirty="0"/>
              <a:t>th</a:t>
            </a:r>
            <a:r>
              <a:rPr lang="en-US" dirty="0"/>
              <a:t> percentile and above (CLICK), we see that this negative effect is substantially lessened, and loses significance above the 90</a:t>
            </a:r>
            <a:r>
              <a:rPr lang="en-US" baseline="30000" dirty="0"/>
              <a:t>th</a:t>
            </a:r>
            <a:r>
              <a:rPr lang="en-US" dirty="0"/>
              <a:t> percentile, or the top 10% most popular videos.</a:t>
            </a:r>
          </a:p>
          <a:p>
            <a:r>
              <a:rPr lang="en-US" dirty="0"/>
              <a:t>The bareback and cutoff interaction term, however, is a relatively stable predictor across video popularity.</a:t>
            </a:r>
          </a:p>
        </p:txBody>
      </p:sp>
      <p:sp>
        <p:nvSpPr>
          <p:cNvPr id="4" name="Slide Number Placeholder 3"/>
          <p:cNvSpPr>
            <a:spLocks noGrp="1"/>
          </p:cNvSpPr>
          <p:nvPr>
            <p:ph type="sldNum" sz="quarter" idx="10"/>
          </p:nvPr>
        </p:nvSpPr>
        <p:spPr/>
        <p:txBody>
          <a:bodyPr/>
          <a:lstStyle/>
          <a:p>
            <a:fld id="{7484BCBF-24A2-4819-9FEF-D9FFF0FA21A1}" type="slidenum">
              <a:rPr lang="en-US" smtClean="0"/>
              <a:t>16</a:t>
            </a:fld>
            <a:endParaRPr lang="en-US"/>
          </a:p>
        </p:txBody>
      </p:sp>
    </p:spTree>
    <p:extLst>
      <p:ext uri="{BB962C8B-B14F-4D97-AF65-F5344CB8AC3E}">
        <p14:creationId xmlns:p14="http://schemas.microsoft.com/office/powerpoint/2010/main" val="2633971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What this means is that among the most popular videos, my model predicts that bareback categorization does not have a net negative effect on yearly views, but may actually provide a boon. This table compares the mean regression results to the model coefficient estimates achieved by regressing my model to the 80</a:t>
            </a:r>
            <a:r>
              <a:rPr lang="en-US" baseline="30000" dirty="0"/>
              <a:t>th</a:t>
            </a:r>
            <a:r>
              <a:rPr lang="en-US" dirty="0"/>
              <a:t>, 85</a:t>
            </a:r>
            <a:r>
              <a:rPr lang="en-US" baseline="30000" dirty="0"/>
              <a:t>th</a:t>
            </a:r>
            <a:r>
              <a:rPr lang="en-US" dirty="0"/>
              <a:t>, 90</a:t>
            </a:r>
            <a:r>
              <a:rPr lang="en-US" baseline="30000" dirty="0"/>
              <a:t>th</a:t>
            </a:r>
            <a:r>
              <a:rPr lang="en-US" dirty="0"/>
              <a:t>, and 95</a:t>
            </a:r>
            <a:r>
              <a:rPr lang="en-US" baseline="30000" dirty="0"/>
              <a:t>th</a:t>
            </a:r>
            <a:r>
              <a:rPr lang="en-US" dirty="0"/>
              <a:t> centiles.</a:t>
            </a:r>
          </a:p>
          <a:p>
            <a:pPr defTabSz="931774">
              <a:defRPr/>
            </a:pPr>
            <a:r>
              <a:rPr lang="en-US" dirty="0"/>
              <a:t>(CLICK) As visually indicated in the previous plot, at the 90</a:t>
            </a:r>
            <a:r>
              <a:rPr lang="en-US" baseline="30000" dirty="0"/>
              <a:t>th</a:t>
            </a:r>
            <a:r>
              <a:rPr lang="en-US" dirty="0"/>
              <a:t> and 95</a:t>
            </a:r>
            <a:r>
              <a:rPr lang="en-US" baseline="30000" dirty="0"/>
              <a:t>th</a:t>
            </a:r>
            <a:r>
              <a:rPr lang="en-US" dirty="0"/>
              <a:t> centiles bareback categorization is not significantly associated with a reduction in log views per year, and at the 95</a:t>
            </a:r>
            <a:r>
              <a:rPr lang="en-US" baseline="30000" dirty="0"/>
              <a:t>th</a:t>
            </a:r>
            <a:r>
              <a:rPr lang="en-US" dirty="0"/>
              <a:t> centile bareback categorized videos uploaded after the cutoff gain a significant boost to view counts.</a:t>
            </a:r>
          </a:p>
          <a:p>
            <a:pPr defTabSz="931774">
              <a:defRPr/>
            </a:pPr>
            <a:r>
              <a:rPr lang="en-US" dirty="0"/>
              <a:t>(CLICK) I crunched the numbers on 4 video view counts to compare “average” videos uploaded before and after the cutoff to some of the most popular videos. In this example, the most popular bareback videos enjoy almost 30k more views / year if uploaded in 2014, and this increases to over 80k views / year if uploaded at the beginning of 2017.</a:t>
            </a:r>
          </a:p>
          <a:p>
            <a:pPr defTabSz="931774">
              <a:defRPr/>
            </a:pPr>
            <a:r>
              <a:rPr lang="en-US" dirty="0"/>
              <a:t>This top 5% of videos by popularity (1,216 vides) account for ~ </a:t>
            </a:r>
            <a:r>
              <a:rPr lang="en-US" b="1" dirty="0"/>
              <a:t>1.26 billion</a:t>
            </a:r>
            <a:r>
              <a:rPr lang="en-US" dirty="0"/>
              <a:t> individual views, or just over </a:t>
            </a:r>
            <a:r>
              <a:rPr lang="en-US" b="1" dirty="0"/>
              <a:t>40% of the total view count recorded in the entire sample.</a:t>
            </a:r>
            <a:endParaRPr lang="en-US" dirty="0"/>
          </a:p>
        </p:txBody>
      </p:sp>
      <p:sp>
        <p:nvSpPr>
          <p:cNvPr id="4" name="Slide Number Placeholder 3"/>
          <p:cNvSpPr>
            <a:spLocks noGrp="1"/>
          </p:cNvSpPr>
          <p:nvPr>
            <p:ph type="sldNum" sz="quarter" idx="10"/>
          </p:nvPr>
        </p:nvSpPr>
        <p:spPr/>
        <p:txBody>
          <a:bodyPr/>
          <a:lstStyle/>
          <a:p>
            <a:fld id="{7484BCBF-24A2-4819-9FEF-D9FFF0FA21A1}" type="slidenum">
              <a:rPr lang="en-US" smtClean="0"/>
              <a:t>17</a:t>
            </a:fld>
            <a:endParaRPr lang="en-US"/>
          </a:p>
        </p:txBody>
      </p:sp>
    </p:spTree>
    <p:extLst>
      <p:ext uri="{BB962C8B-B14F-4D97-AF65-F5344CB8AC3E}">
        <p14:creationId xmlns:p14="http://schemas.microsoft.com/office/powerpoint/2010/main" val="287661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4BCBF-24A2-4819-9FEF-D9FFF0FA21A1}" type="slidenum">
              <a:rPr lang="en-US" smtClean="0"/>
              <a:t>18</a:t>
            </a:fld>
            <a:endParaRPr lang="en-US"/>
          </a:p>
        </p:txBody>
      </p:sp>
    </p:spTree>
    <p:extLst>
      <p:ext uri="{BB962C8B-B14F-4D97-AF65-F5344CB8AC3E}">
        <p14:creationId xmlns:p14="http://schemas.microsoft.com/office/powerpoint/2010/main" val="421036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100" dirty="0">
                <a:latin typeface="Calibri" panose="020F0502020204030204" pitchFamily="34" charset="0"/>
                <a:cs typeface="Calibri" panose="020F0502020204030204" pitchFamily="34" charset="0"/>
              </a:rPr>
              <a:t>While video popularity doesn’t extend directly into viewer preference or viewer actions, it is a notable shift that could be indicative of these and other phenomena. My research has implications for people who work with MSM or in STI control. Researchers and clinicians have noted an increase in sexually transmitted infections among MSM--data from a clinic in San Francisco, for example, show a steep climb in incident gonorrhea and syphilis among both HIV-positive and HIV-negative gay men, even while incident HIV cases continued to decline.</a:t>
            </a:r>
          </a:p>
          <a:p>
            <a:pPr defTabSz="931774">
              <a:defRPr/>
            </a:pPr>
            <a:r>
              <a:rPr lang="en-US" sz="1100" dirty="0">
                <a:latin typeface="Calibri" panose="020F0502020204030204" pitchFamily="34" charset="0"/>
                <a:cs typeface="Calibri" panose="020F0502020204030204" pitchFamily="34" charset="0"/>
              </a:rPr>
              <a:t>Considering the potential instructive role SEM may have for young MSM. Studies have shown that up to half of male youths had seen online porn before they turned 13.</a:t>
            </a:r>
          </a:p>
          <a:p>
            <a:pPr defTabSz="931774">
              <a:defRPr/>
            </a:pPr>
            <a:r>
              <a:rPr lang="en-US" sz="1100" dirty="0">
                <a:latin typeface="Calibri" panose="020F0502020204030204" pitchFamily="34" charset="0"/>
                <a:cs typeface="Calibri" panose="020F0502020204030204" pitchFamily="34" charset="0"/>
              </a:rPr>
              <a:t>Given the economic and social capital required to receive and maintain adherence to </a:t>
            </a:r>
            <a:r>
              <a:rPr lang="en-US" sz="1100" dirty="0" err="1">
                <a:latin typeface="Calibri" panose="020F0502020204030204" pitchFamily="34" charset="0"/>
                <a:cs typeface="Calibri" panose="020F0502020204030204" pitchFamily="34" charset="0"/>
              </a:rPr>
              <a:t>PrEP</a:t>
            </a:r>
            <a:r>
              <a:rPr lang="en-US" sz="1100" dirty="0">
                <a:latin typeface="Calibri" panose="020F0502020204030204" pitchFamily="34" charset="0"/>
                <a:cs typeface="Calibri" panose="020F0502020204030204" pitchFamily="34" charset="0"/>
              </a:rPr>
              <a:t> and the relatively low bar required to access SEM, there are significant health equity concerns pertaining to those most impacted by the viewership of unprotected anal intercourse in gay SEM.</a:t>
            </a:r>
          </a:p>
          <a:p>
            <a:pPr defTabSz="931774">
              <a:defRPr/>
            </a:pPr>
            <a:r>
              <a:rPr lang="en-US" sz="1100" dirty="0">
                <a:latin typeface="Calibri" panose="020F0502020204030204" pitchFamily="34" charset="0"/>
                <a:cs typeface="Calibri" panose="020F0502020204030204" pitchFamily="34" charset="0"/>
              </a:rPr>
              <a:t>And finally, of course, more research is needed to examine the ways non-clinical factors of gay male sociability and sexuality, including porn consumption, factor into increasing trends of bacterial STIs among MSM.</a:t>
            </a:r>
          </a:p>
        </p:txBody>
      </p:sp>
      <p:sp>
        <p:nvSpPr>
          <p:cNvPr id="4" name="Slide Number Placeholder 3"/>
          <p:cNvSpPr>
            <a:spLocks noGrp="1"/>
          </p:cNvSpPr>
          <p:nvPr>
            <p:ph type="sldNum" sz="quarter" idx="10"/>
          </p:nvPr>
        </p:nvSpPr>
        <p:spPr/>
        <p:txBody>
          <a:bodyPr/>
          <a:lstStyle/>
          <a:p>
            <a:fld id="{7484BCBF-24A2-4819-9FEF-D9FFF0FA21A1}" type="slidenum">
              <a:rPr lang="en-US" smtClean="0"/>
              <a:t>19</a:t>
            </a:fld>
            <a:endParaRPr lang="en-US"/>
          </a:p>
        </p:txBody>
      </p:sp>
    </p:spTree>
    <p:extLst>
      <p:ext uri="{BB962C8B-B14F-4D97-AF65-F5344CB8AC3E}">
        <p14:creationId xmlns:p14="http://schemas.microsoft.com/office/powerpoint/2010/main" val="371793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US" dirty="0"/>
          </a:p>
        </p:txBody>
      </p:sp>
      <p:sp>
        <p:nvSpPr>
          <p:cNvPr id="4" name="Slide Number Placeholder 3"/>
          <p:cNvSpPr>
            <a:spLocks noGrp="1"/>
          </p:cNvSpPr>
          <p:nvPr>
            <p:ph type="sldNum" sz="quarter" idx="10"/>
          </p:nvPr>
        </p:nvSpPr>
        <p:spPr/>
        <p:txBody>
          <a:bodyPr/>
          <a:lstStyle/>
          <a:p>
            <a:fld id="{7484BCBF-24A2-4819-9FEF-D9FFF0FA21A1}" type="slidenum">
              <a:rPr lang="en-US" smtClean="0"/>
              <a:t>2</a:t>
            </a:fld>
            <a:endParaRPr lang="en-US"/>
          </a:p>
        </p:txBody>
      </p:sp>
    </p:spTree>
    <p:extLst>
      <p:ext uri="{BB962C8B-B14F-4D97-AF65-F5344CB8AC3E}">
        <p14:creationId xmlns:p14="http://schemas.microsoft.com/office/powerpoint/2010/main" val="4157011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current study operates within several limitations.</a:t>
            </a:r>
          </a:p>
          <a:p>
            <a:pPr defTabSz="931774">
              <a:defRPr/>
            </a:pPr>
            <a:r>
              <a:rPr lang="en-US" dirty="0"/>
              <a:t>In terms of temporality, the ability to know the view count growth for individual videos would have greatly refined the analysis.</a:t>
            </a:r>
          </a:p>
          <a:p>
            <a:r>
              <a:rPr lang="en-US" dirty="0"/>
              <a:t>I was unable to control for the identity of viewers. According to </a:t>
            </a:r>
            <a:r>
              <a:rPr lang="en-US" dirty="0" err="1"/>
              <a:t>PornHub</a:t>
            </a:r>
            <a:r>
              <a:rPr lang="en-US" dirty="0"/>
              <a:t>, 37% of all gay male porn views are from women (</a:t>
            </a:r>
            <a:r>
              <a:rPr lang="en-US" dirty="0" err="1"/>
              <a:t>PornHub</a:t>
            </a:r>
            <a:r>
              <a:rPr lang="en-US" dirty="0"/>
              <a:t>, 2017).</a:t>
            </a:r>
          </a:p>
          <a:p>
            <a:pPr defTabSz="931774">
              <a:defRPr/>
            </a:pPr>
            <a:r>
              <a:rPr lang="en-US" dirty="0" err="1"/>
              <a:t>PornHub’s</a:t>
            </a:r>
            <a:r>
              <a:rPr lang="en-US" dirty="0"/>
              <a:t> "Bareback" category may not fully capture all videos that contain penetrative sex without the use of condoms. Sensitivity analyses were beyond the scope of this project.</a:t>
            </a:r>
          </a:p>
          <a:p>
            <a:pPr defTabSz="931774">
              <a:defRPr/>
            </a:pPr>
            <a:r>
              <a:rPr lang="en-US" dirty="0"/>
              <a:t>Isolating viewership by country of consumer was not possible, but </a:t>
            </a:r>
            <a:r>
              <a:rPr lang="en-US" dirty="0" err="1"/>
              <a:t>PornHub’s</a:t>
            </a:r>
            <a:r>
              <a:rPr lang="en-US" dirty="0"/>
              <a:t> published web traffic data shows that the US generates the most traffic and has the highest per capita page views.</a:t>
            </a:r>
          </a:p>
          <a:p>
            <a:r>
              <a:rPr lang="en-US" dirty="0"/>
              <a:t>Finally, the analysis was reliant on </a:t>
            </a:r>
            <a:r>
              <a:rPr lang="en-US" dirty="0" err="1"/>
              <a:t>PornHub’s</a:t>
            </a:r>
            <a:r>
              <a:rPr lang="en-US" dirty="0"/>
              <a:t> randomization scheme, which, if you recall the sampling, is either </a:t>
            </a:r>
            <a:r>
              <a:rPr lang="en-US" b="1" dirty="0"/>
              <a:t>not</a:t>
            </a:r>
            <a:r>
              <a:rPr lang="en-US" dirty="0"/>
              <a:t> random (n = 18,331 dropped, or over 40% of the originally scraped video metadata) OR a majority of the true video upload population. There is no way to verify that the sample pooled from this random URL is truly representative.</a:t>
            </a:r>
          </a:p>
        </p:txBody>
      </p:sp>
      <p:sp>
        <p:nvSpPr>
          <p:cNvPr id="4" name="Slide Number Placeholder 3"/>
          <p:cNvSpPr>
            <a:spLocks noGrp="1"/>
          </p:cNvSpPr>
          <p:nvPr>
            <p:ph type="sldNum" sz="quarter" idx="10"/>
          </p:nvPr>
        </p:nvSpPr>
        <p:spPr/>
        <p:txBody>
          <a:bodyPr/>
          <a:lstStyle/>
          <a:p>
            <a:fld id="{7484BCBF-24A2-4819-9FEF-D9FFF0FA21A1}" type="slidenum">
              <a:rPr lang="en-US" smtClean="0"/>
              <a:t>20</a:t>
            </a:fld>
            <a:endParaRPr lang="en-US"/>
          </a:p>
        </p:txBody>
      </p:sp>
    </p:spTree>
    <p:extLst>
      <p:ext uri="{BB962C8B-B14F-4D97-AF65-F5344CB8AC3E}">
        <p14:creationId xmlns:p14="http://schemas.microsoft.com/office/powerpoint/2010/main" val="13838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my boyfriend Jon.</a:t>
            </a:r>
          </a:p>
        </p:txBody>
      </p:sp>
      <p:sp>
        <p:nvSpPr>
          <p:cNvPr id="4" name="Slide Number Placeholder 3"/>
          <p:cNvSpPr>
            <a:spLocks noGrp="1"/>
          </p:cNvSpPr>
          <p:nvPr>
            <p:ph type="sldNum" sz="quarter" idx="10"/>
          </p:nvPr>
        </p:nvSpPr>
        <p:spPr/>
        <p:txBody>
          <a:bodyPr/>
          <a:lstStyle/>
          <a:p>
            <a:fld id="{7484BCBF-24A2-4819-9FEF-D9FFF0FA21A1}" type="slidenum">
              <a:rPr lang="en-US" smtClean="0"/>
              <a:t>21</a:t>
            </a:fld>
            <a:endParaRPr lang="en-US"/>
          </a:p>
        </p:txBody>
      </p:sp>
    </p:spTree>
    <p:extLst>
      <p:ext uri="{BB962C8B-B14F-4D97-AF65-F5344CB8AC3E}">
        <p14:creationId xmlns:p14="http://schemas.microsoft.com/office/powerpoint/2010/main" val="240933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mn-lt"/>
              </a:rPr>
              <a:t>First, some background. In the US, condoms had been the norm gay sexually explicit media production since the AIDS crisis. This differs from heterosexual porn in the US, where condom use is rare. Anal sex between men who have sex with men without barrier protection was regarded as kink: risky sex, and generally stigmatized.</a:t>
            </a:r>
          </a:p>
          <a:p>
            <a:r>
              <a:rPr lang="en-US" sz="1100" dirty="0">
                <a:latin typeface="+mn-lt"/>
              </a:rPr>
              <a:t>A limited number of studies have shown a positive association between watching UAI and doing UAI</a:t>
            </a:r>
          </a:p>
          <a:p>
            <a:r>
              <a:rPr lang="en-US" sz="1100" dirty="0">
                <a:latin typeface="+mn-lt"/>
              </a:rPr>
              <a:t>The advent of a drug known as </a:t>
            </a:r>
            <a:r>
              <a:rPr lang="en-US" sz="1100" dirty="0" err="1">
                <a:latin typeface="+mn-lt"/>
              </a:rPr>
              <a:t>PrEP</a:t>
            </a:r>
            <a:r>
              <a:rPr lang="en-US" sz="1100" dirty="0">
                <a:latin typeface="+mn-lt"/>
              </a:rPr>
              <a:t> has sparked concerns for </a:t>
            </a:r>
            <a:r>
              <a:rPr lang="en-US" sz="1100" dirty="0">
                <a:latin typeface="+mn-lt"/>
                <a:cs typeface="Courier New" panose="02070309020205020404" pitchFamily="49" charset="0"/>
              </a:rPr>
              <a:t>"risk compensation," a term meant to capture a substitution of sexual risk behaviors (such as not using condoms) when someone is on the drug. Risk compensation is itself coupled with stereotypes of promiscuity and associated stigma among MSM as well.</a:t>
            </a:r>
            <a:endParaRPr lang="en-US" sz="1100" dirty="0">
              <a:latin typeface="+mn-lt"/>
            </a:endParaRPr>
          </a:p>
          <a:p>
            <a:r>
              <a:rPr lang="en-US" sz="1100" dirty="0">
                <a:latin typeface="+mn-lt"/>
                <a:cs typeface="Courier New" panose="02070309020205020404" pitchFamily="49" charset="0"/>
              </a:rPr>
              <a:t>In a society such as the US where tolerance of non-normative sexualities is highly variable and where comprehensive and considerate sexuality education is virtually non existent, porn can also play a role in showing sexually naïve MSM what two men can do together.</a:t>
            </a:r>
          </a:p>
          <a:p>
            <a:r>
              <a:rPr lang="en-US" sz="1100" dirty="0">
                <a:latin typeface="+mn-lt"/>
                <a:cs typeface="Courier New" panose="02070309020205020404" pitchFamily="49" charset="0"/>
              </a:rPr>
              <a:t>No studies to date have examined the impact these nascent </a:t>
            </a:r>
            <a:r>
              <a:rPr lang="en-US" sz="1100" dirty="0" err="1">
                <a:latin typeface="+mn-lt"/>
                <a:cs typeface="Courier New" panose="02070309020205020404" pitchFamily="49" charset="0"/>
              </a:rPr>
              <a:t>PrEP</a:t>
            </a:r>
            <a:r>
              <a:rPr lang="en-US" sz="1100" dirty="0">
                <a:latin typeface="+mn-lt"/>
                <a:cs typeface="Courier New" panose="02070309020205020404" pitchFamily="49" charset="0"/>
              </a:rPr>
              <a:t>-related cultural and sexual shifts among MSM may have had on porn consumption, and that is what this study sets out to do.</a:t>
            </a:r>
          </a:p>
        </p:txBody>
      </p:sp>
      <p:sp>
        <p:nvSpPr>
          <p:cNvPr id="4" name="Slide Number Placeholder 3"/>
          <p:cNvSpPr>
            <a:spLocks noGrp="1"/>
          </p:cNvSpPr>
          <p:nvPr>
            <p:ph type="sldNum" sz="quarter" idx="10"/>
          </p:nvPr>
        </p:nvSpPr>
        <p:spPr/>
        <p:txBody>
          <a:bodyPr/>
          <a:lstStyle/>
          <a:p>
            <a:fld id="{7484BCBF-24A2-4819-9FEF-D9FFF0FA21A1}" type="slidenum">
              <a:rPr lang="en-US" smtClean="0"/>
              <a:t>3</a:t>
            </a:fld>
            <a:endParaRPr lang="en-US"/>
          </a:p>
        </p:txBody>
      </p:sp>
    </p:spTree>
    <p:extLst>
      <p:ext uri="{BB962C8B-B14F-4D97-AF65-F5344CB8AC3E}">
        <p14:creationId xmlns:p14="http://schemas.microsoft.com/office/powerpoint/2010/main" val="1775671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 read word for word:</a:t>
            </a:r>
          </a:p>
        </p:txBody>
      </p:sp>
      <p:sp>
        <p:nvSpPr>
          <p:cNvPr id="4" name="Slide Number Placeholder 3"/>
          <p:cNvSpPr>
            <a:spLocks noGrp="1"/>
          </p:cNvSpPr>
          <p:nvPr>
            <p:ph type="sldNum" sz="quarter" idx="10"/>
          </p:nvPr>
        </p:nvSpPr>
        <p:spPr/>
        <p:txBody>
          <a:bodyPr/>
          <a:lstStyle/>
          <a:p>
            <a:fld id="{7484BCBF-24A2-4819-9FEF-D9FFF0FA21A1}" type="slidenum">
              <a:rPr lang="en-US" smtClean="0"/>
              <a:t>4</a:t>
            </a:fld>
            <a:endParaRPr lang="en-US"/>
          </a:p>
        </p:txBody>
      </p:sp>
    </p:spTree>
    <p:extLst>
      <p:ext uri="{BB962C8B-B14F-4D97-AF65-F5344CB8AC3E}">
        <p14:creationId xmlns:p14="http://schemas.microsoft.com/office/powerpoint/2010/main" val="188321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term for UAI in gay subculture is barebacking. After the CDC’s recommendation of Truvada as </a:t>
            </a:r>
            <a:r>
              <a:rPr lang="en-US" dirty="0" err="1"/>
              <a:t>PrEP</a:t>
            </a:r>
            <a:r>
              <a:rPr lang="en-US" dirty="0"/>
              <a:t>, most large gay porn studios began producing bareback content. </a:t>
            </a:r>
          </a:p>
          <a:p>
            <a:r>
              <a:rPr lang="en-US" dirty="0"/>
              <a:t>The advent of </a:t>
            </a:r>
            <a:r>
              <a:rPr lang="en-US" dirty="0" err="1"/>
              <a:t>PrEP</a:t>
            </a:r>
            <a:r>
              <a:rPr lang="en-US" dirty="0"/>
              <a:t> has had cultural, social, and sexual ramifications among MSM communities concurrent to its effect on pornography production. </a:t>
            </a:r>
            <a:r>
              <a:rPr lang="en-US" b="1" dirty="0" err="1"/>
              <a:t>PrEP</a:t>
            </a:r>
            <a:r>
              <a:rPr lang="en-US" dirty="0"/>
              <a:t> is the </a:t>
            </a:r>
            <a:r>
              <a:rPr lang="en-US" dirty="0">
                <a:latin typeface="Courier New" panose="02070309020205020404" pitchFamily="49" charset="0"/>
                <a:cs typeface="Courier New" panose="02070309020205020404" pitchFamily="49" charset="0"/>
              </a:rPr>
              <a:t>preemptive use of a drug to prevent disease in unexposed populations, is almost exclusively used as shorthand for the drug Truvada, which prevents the replication of HIV in seronegative individuals.</a:t>
            </a:r>
            <a:endParaRPr lang="en-US" dirty="0"/>
          </a:p>
          <a:p>
            <a:r>
              <a:rPr lang="en-US" dirty="0" err="1"/>
              <a:t>Pornhub</a:t>
            </a:r>
            <a:r>
              <a:rPr lang="en-US" dirty="0"/>
              <a:t> is the most popular porn site in the US and on the internet worldwide, and the 18</a:t>
            </a:r>
            <a:r>
              <a:rPr lang="en-US" baseline="30000" dirty="0"/>
              <a:t>th</a:t>
            </a:r>
            <a:r>
              <a:rPr lang="en-US" dirty="0"/>
              <a:t> most popular website in the US overall. For context, Facebook is 3</a:t>
            </a:r>
            <a:r>
              <a:rPr lang="en-US" baseline="30000" dirty="0"/>
              <a:t>rd</a:t>
            </a:r>
            <a:r>
              <a:rPr lang="en-US" dirty="0"/>
              <a:t>, Craigslist is 19</a:t>
            </a:r>
            <a:r>
              <a:rPr lang="en-US" baseline="30000" dirty="0"/>
              <a:t>th</a:t>
            </a:r>
            <a:r>
              <a:rPr lang="en-US" dirty="0"/>
              <a:t> in US.</a:t>
            </a:r>
          </a:p>
        </p:txBody>
      </p:sp>
      <p:sp>
        <p:nvSpPr>
          <p:cNvPr id="4" name="Slide Number Placeholder 3"/>
          <p:cNvSpPr>
            <a:spLocks noGrp="1"/>
          </p:cNvSpPr>
          <p:nvPr>
            <p:ph type="sldNum" sz="quarter" idx="10"/>
          </p:nvPr>
        </p:nvSpPr>
        <p:spPr/>
        <p:txBody>
          <a:bodyPr/>
          <a:lstStyle/>
          <a:p>
            <a:fld id="{7484BCBF-24A2-4819-9FEF-D9FFF0FA21A1}" type="slidenum">
              <a:rPr lang="en-US" smtClean="0"/>
              <a:t>5</a:t>
            </a:fld>
            <a:endParaRPr lang="en-US"/>
          </a:p>
        </p:txBody>
      </p:sp>
    </p:spTree>
    <p:extLst>
      <p:ext uri="{BB962C8B-B14F-4D97-AF65-F5344CB8AC3E}">
        <p14:creationId xmlns:p14="http://schemas.microsoft.com/office/powerpoint/2010/main" val="376010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I collected data on individual videos from </a:t>
            </a:r>
            <a:r>
              <a:rPr lang="en-US" dirty="0" err="1"/>
              <a:t>PornHub</a:t>
            </a:r>
            <a:r>
              <a:rPr lang="en-US" dirty="0"/>
              <a:t> through web scraping—an automated method of extracting textual data from websites with a bot. I scraped data in a series of small batches from February 14 - February 25, 2018, taking advantage of PH’s random video URL to capture a representative sample.</a:t>
            </a:r>
          </a:p>
          <a:p>
            <a:pPr defTabSz="931774"/>
            <a:r>
              <a:rPr lang="en-US" dirty="0"/>
              <a:t>In order to be included in this cross-sectional analysis, videos had to have been present on </a:t>
            </a:r>
            <a:r>
              <a:rPr lang="en-US" dirty="0" err="1"/>
              <a:t>PornHub’s</a:t>
            </a:r>
            <a:r>
              <a:rPr lang="en-US" dirty="0"/>
              <a:t> servers at the time of web scraping, and be accessible through PH’s “random video” URL, be uploaded before the date of initial web scraping, be categorized as “Gay,” not be behind the </a:t>
            </a:r>
            <a:r>
              <a:rPr lang="en-US" dirty="0" err="1"/>
              <a:t>PornHub</a:t>
            </a:r>
            <a:r>
              <a:rPr lang="en-US" dirty="0"/>
              <a:t> Premium’s paywall.</a:t>
            </a:r>
          </a:p>
          <a:p>
            <a:pPr defTabSz="931774"/>
            <a:r>
              <a:rPr lang="en-US" dirty="0"/>
              <a:t>Web scraping was performed in R using the Joint High Performance Computing Exchange (JHPCE) at JHSPH. Analyses were performed in R.</a:t>
            </a:r>
          </a:p>
          <a:p>
            <a:pPr defTabSz="931774"/>
            <a:r>
              <a:rPr lang="en-US" dirty="0"/>
              <a:t>(List off analyses)</a:t>
            </a:r>
          </a:p>
        </p:txBody>
      </p:sp>
      <p:sp>
        <p:nvSpPr>
          <p:cNvPr id="4" name="Slide Number Placeholder 3"/>
          <p:cNvSpPr>
            <a:spLocks noGrp="1"/>
          </p:cNvSpPr>
          <p:nvPr>
            <p:ph type="sldNum" sz="quarter" idx="10"/>
          </p:nvPr>
        </p:nvSpPr>
        <p:spPr/>
        <p:txBody>
          <a:bodyPr/>
          <a:lstStyle/>
          <a:p>
            <a:fld id="{7484BCBF-24A2-4819-9FEF-D9FFF0FA21A1}" type="slidenum">
              <a:rPr lang="en-US" smtClean="0"/>
              <a:t>6</a:t>
            </a:fld>
            <a:endParaRPr lang="en-US"/>
          </a:p>
        </p:txBody>
      </p:sp>
    </p:spTree>
    <p:extLst>
      <p:ext uri="{BB962C8B-B14F-4D97-AF65-F5344CB8AC3E}">
        <p14:creationId xmlns:p14="http://schemas.microsoft.com/office/powerpoint/2010/main" val="156778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Dependent variable: total view count of the video divided by the total number of years the video was uploaded on PH, log-transformed</a:t>
            </a:r>
          </a:p>
          <a:p>
            <a:pPr defTabSz="931774">
              <a:defRPr/>
            </a:pPr>
            <a:r>
              <a:rPr lang="en-US" dirty="0"/>
              <a:t>Independent variables:</a:t>
            </a:r>
          </a:p>
          <a:p>
            <a:pPr defTabSz="931774">
              <a:defRPr/>
            </a:pPr>
            <a:r>
              <a:rPr lang="en-US" dirty="0"/>
              <a:t>Dummy variable for the “cutoff”: May 10, 2014 – CDC recommendation of Truvada as </a:t>
            </a:r>
            <a:r>
              <a:rPr lang="en-US" dirty="0" err="1"/>
              <a:t>PrEP</a:t>
            </a:r>
            <a:endParaRPr lang="en-US" dirty="0"/>
          </a:p>
          <a:p>
            <a:pPr defTabSz="931774">
              <a:defRPr/>
            </a:pPr>
            <a:r>
              <a:rPr lang="en-US" dirty="0"/>
              <a:t>Upload date in decimal years, centered and splined at the cutoff</a:t>
            </a:r>
            <a:br>
              <a:rPr lang="en-US" dirty="0"/>
            </a:br>
            <a:r>
              <a:rPr lang="en-US" dirty="0"/>
              <a:t>A binary variable indicating </a:t>
            </a:r>
            <a:r>
              <a:rPr lang="en-US" dirty="0" err="1"/>
              <a:t>PornHub’s</a:t>
            </a:r>
            <a:r>
              <a:rPr lang="en-US" dirty="0"/>
              <a:t> bareback categorization, which I relied on in order to determine if a video contains anal sex between two or more performers without use of condoms.</a:t>
            </a:r>
          </a:p>
          <a:p>
            <a:pPr defTabSz="931774">
              <a:defRPr/>
            </a:pPr>
            <a:r>
              <a:rPr lang="en-US" dirty="0"/>
              <a:t>Video rating was controlled for in analysis: basically a percentile from 0 – 100 based on tally of website visitor votes; standardized</a:t>
            </a:r>
          </a:p>
          <a:p>
            <a:pPr defTabSz="931774">
              <a:defRPr/>
            </a:pPr>
            <a:r>
              <a:rPr lang="en-US" dirty="0"/>
              <a:t>Data for all variables were available for the entire sample.</a:t>
            </a:r>
          </a:p>
        </p:txBody>
      </p:sp>
      <p:sp>
        <p:nvSpPr>
          <p:cNvPr id="4" name="Slide Number Placeholder 3"/>
          <p:cNvSpPr>
            <a:spLocks noGrp="1"/>
          </p:cNvSpPr>
          <p:nvPr>
            <p:ph type="sldNum" sz="quarter" idx="10"/>
          </p:nvPr>
        </p:nvSpPr>
        <p:spPr/>
        <p:txBody>
          <a:bodyPr/>
          <a:lstStyle/>
          <a:p>
            <a:fld id="{7484BCBF-24A2-4819-9FEF-D9FFF0FA21A1}" type="slidenum">
              <a:rPr lang="en-US" smtClean="0"/>
              <a:t>7</a:t>
            </a:fld>
            <a:endParaRPr lang="en-US"/>
          </a:p>
        </p:txBody>
      </p:sp>
    </p:spTree>
    <p:extLst>
      <p:ext uri="{BB962C8B-B14F-4D97-AF65-F5344CB8AC3E}">
        <p14:creationId xmlns:p14="http://schemas.microsoft.com/office/powerpoint/2010/main" val="103947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sample figure)</a:t>
            </a:r>
          </a:p>
          <a:p>
            <a:r>
              <a:rPr lang="en-US" dirty="0"/>
              <a:t>Mention the removal of duplicates will be addressed.</a:t>
            </a:r>
          </a:p>
        </p:txBody>
      </p:sp>
      <p:sp>
        <p:nvSpPr>
          <p:cNvPr id="4" name="Slide Number Placeholder 3"/>
          <p:cNvSpPr>
            <a:spLocks noGrp="1"/>
          </p:cNvSpPr>
          <p:nvPr>
            <p:ph type="sldNum" sz="quarter" idx="10"/>
          </p:nvPr>
        </p:nvSpPr>
        <p:spPr/>
        <p:txBody>
          <a:bodyPr/>
          <a:lstStyle/>
          <a:p>
            <a:fld id="{7484BCBF-24A2-4819-9FEF-D9FFF0FA21A1}" type="slidenum">
              <a:rPr lang="en-US" smtClean="0"/>
              <a:t>8</a:t>
            </a:fld>
            <a:endParaRPr lang="en-US"/>
          </a:p>
        </p:txBody>
      </p:sp>
    </p:spTree>
    <p:extLst>
      <p:ext uri="{BB962C8B-B14F-4D97-AF65-F5344CB8AC3E}">
        <p14:creationId xmlns:p14="http://schemas.microsoft.com/office/powerpoint/2010/main" val="2238964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4BCBF-24A2-4819-9FEF-D9FFF0FA21A1}" type="slidenum">
              <a:rPr lang="en-US" smtClean="0"/>
              <a:t>9</a:t>
            </a:fld>
            <a:endParaRPr lang="en-US"/>
          </a:p>
        </p:txBody>
      </p:sp>
    </p:spTree>
    <p:extLst>
      <p:ext uri="{BB962C8B-B14F-4D97-AF65-F5344CB8AC3E}">
        <p14:creationId xmlns:p14="http://schemas.microsoft.com/office/powerpoint/2010/main" val="3767998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04F587-A3F3-4BA3-BDC5-ED3EB8F63B8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3190193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4F587-A3F3-4BA3-BDC5-ED3EB8F63B8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130796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4F587-A3F3-4BA3-BDC5-ED3EB8F63B8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45798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4F587-A3F3-4BA3-BDC5-ED3EB8F63B8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270385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04F587-A3F3-4BA3-BDC5-ED3EB8F63B8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417703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04F587-A3F3-4BA3-BDC5-ED3EB8F63B8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2626637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04F587-A3F3-4BA3-BDC5-ED3EB8F63B8C}"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593613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04F587-A3F3-4BA3-BDC5-ED3EB8F63B8C}"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2185562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4F587-A3F3-4BA3-BDC5-ED3EB8F63B8C}"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942778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04F587-A3F3-4BA3-BDC5-ED3EB8F63B8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40261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04F587-A3F3-4BA3-BDC5-ED3EB8F63B8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81D17-6223-4BEA-9EC0-EF03EF61DD37}" type="slidenum">
              <a:rPr lang="en-US" smtClean="0"/>
              <a:t>‹#›</a:t>
            </a:fld>
            <a:endParaRPr lang="en-US"/>
          </a:p>
        </p:txBody>
      </p:sp>
    </p:spTree>
    <p:extLst>
      <p:ext uri="{BB962C8B-B14F-4D97-AF65-F5344CB8AC3E}">
        <p14:creationId xmlns:p14="http://schemas.microsoft.com/office/powerpoint/2010/main" val="349480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4F587-A3F3-4BA3-BDC5-ED3EB8F63B8C}"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081D17-6223-4BEA-9EC0-EF03EF61DD37}" type="slidenum">
              <a:rPr lang="en-US" smtClean="0"/>
              <a:t>‹#›</a:t>
            </a:fld>
            <a:endParaRPr lang="en-US"/>
          </a:p>
        </p:txBody>
      </p:sp>
    </p:spTree>
    <p:extLst>
      <p:ext uri="{BB962C8B-B14F-4D97-AF65-F5344CB8AC3E}">
        <p14:creationId xmlns:p14="http://schemas.microsoft.com/office/powerpoint/2010/main" val="27328046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C33E-6F63-4F63-A8D1-CA21B75433F4}"/>
              </a:ext>
            </a:extLst>
          </p:cNvPr>
          <p:cNvSpPr>
            <a:spLocks noGrp="1"/>
          </p:cNvSpPr>
          <p:nvPr>
            <p:ph type="ctrTitle"/>
          </p:nvPr>
        </p:nvSpPr>
        <p:spPr>
          <a:xfrm>
            <a:off x="1524000" y="1122363"/>
            <a:ext cx="9144000" cy="2133599"/>
          </a:xfrm>
        </p:spPr>
        <p:txBody>
          <a:bodyPr/>
          <a:lstStyle/>
          <a:p>
            <a:pPr algn="l"/>
            <a:r>
              <a:rPr lang="en-US" b="1" dirty="0">
                <a:latin typeface="Courier New" panose="02070309020205020404" pitchFamily="49" charset="0"/>
                <a:cs typeface="Courier New" panose="02070309020205020404" pitchFamily="49" charset="0"/>
              </a:rPr>
              <a:t>PrEP and Porn</a:t>
            </a:r>
          </a:p>
        </p:txBody>
      </p:sp>
      <p:sp>
        <p:nvSpPr>
          <p:cNvPr id="3" name="Subtitle 2">
            <a:extLst>
              <a:ext uri="{FF2B5EF4-FFF2-40B4-BE49-F238E27FC236}">
                <a16:creationId xmlns:a16="http://schemas.microsoft.com/office/drawing/2014/main" id="{C298857D-B4CC-4255-808C-7E7415B8AB07}"/>
              </a:ext>
            </a:extLst>
          </p:cNvPr>
          <p:cNvSpPr>
            <a:spLocks noGrp="1"/>
          </p:cNvSpPr>
          <p:nvPr>
            <p:ph type="subTitle" idx="1"/>
          </p:nvPr>
        </p:nvSpPr>
        <p:spPr>
          <a:xfrm>
            <a:off x="1524000" y="3282697"/>
            <a:ext cx="9265920" cy="1078991"/>
          </a:xfrm>
        </p:spPr>
        <p:txBody>
          <a:bodyPr>
            <a:normAutofit/>
          </a:bodyPr>
          <a:lstStyle/>
          <a:p>
            <a:pPr algn="l"/>
            <a:r>
              <a:rPr lang="en-US" b="1" dirty="0">
                <a:latin typeface="Courier New" panose="02070309020205020404" pitchFamily="49" charset="0"/>
                <a:cs typeface="Courier New" panose="02070309020205020404" pitchFamily="49" charset="0"/>
              </a:rPr>
              <a:t>Trends in Popularity of Condom-less Pornographic Videos featuring Men having Sex with Men</a:t>
            </a:r>
          </a:p>
        </p:txBody>
      </p:sp>
      <p:sp>
        <p:nvSpPr>
          <p:cNvPr id="4" name="TextBox 3">
            <a:extLst>
              <a:ext uri="{FF2B5EF4-FFF2-40B4-BE49-F238E27FC236}">
                <a16:creationId xmlns:a16="http://schemas.microsoft.com/office/drawing/2014/main" id="{7D6CFDDB-069F-4AF7-AF52-95D984B8E841}"/>
              </a:ext>
            </a:extLst>
          </p:cNvPr>
          <p:cNvSpPr txBox="1"/>
          <p:nvPr/>
        </p:nvSpPr>
        <p:spPr>
          <a:xfrm>
            <a:off x="1524000" y="4586997"/>
            <a:ext cx="9144000" cy="92333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Ken Morales</a:t>
            </a:r>
          </a:p>
          <a:p>
            <a:r>
              <a:rPr lang="en-US" dirty="0">
                <a:latin typeface="Courier New" panose="02070309020205020404" pitchFamily="49" charset="0"/>
                <a:cs typeface="Courier New" panose="02070309020205020404" pitchFamily="49" charset="0"/>
              </a:rPr>
              <a:t>Masters Candidate</a:t>
            </a:r>
          </a:p>
          <a:p>
            <a:r>
              <a:rPr lang="en-US" dirty="0">
                <a:latin typeface="Courier New" panose="02070309020205020404" pitchFamily="49" charset="0"/>
                <a:cs typeface="Courier New" panose="02070309020205020404" pitchFamily="49" charset="0"/>
              </a:rPr>
              <a:t>Johns Hopkins Bloomberg School of Public Health</a:t>
            </a:r>
          </a:p>
        </p:txBody>
      </p:sp>
      <p:sp>
        <p:nvSpPr>
          <p:cNvPr id="5" name="TextBox 4">
            <a:extLst>
              <a:ext uri="{FF2B5EF4-FFF2-40B4-BE49-F238E27FC236}">
                <a16:creationId xmlns:a16="http://schemas.microsoft.com/office/drawing/2014/main" id="{633EAAF6-95F6-47DE-B598-D656461AD900}"/>
              </a:ext>
            </a:extLst>
          </p:cNvPr>
          <p:cNvSpPr txBox="1"/>
          <p:nvPr/>
        </p:nvSpPr>
        <p:spPr>
          <a:xfrm>
            <a:off x="1524000" y="5735637"/>
            <a:ext cx="9144000" cy="923330"/>
          </a:xfrm>
          <a:prstGeom prst="rect">
            <a:avLst/>
          </a:prstGeom>
          <a:noFill/>
        </p:spPr>
        <p:txBody>
          <a:bodyPr wrap="square" numCol="3" rtlCol="0">
            <a:spAutoFit/>
          </a:bodyPr>
          <a:lstStyle/>
          <a:p>
            <a:r>
              <a:rPr lang="en-US" b="1" dirty="0">
                <a:latin typeface="Courier New" panose="02070309020205020404" pitchFamily="49" charset="0"/>
                <a:cs typeface="Courier New" panose="02070309020205020404" pitchFamily="49" charset="0"/>
              </a:rPr>
              <a:t>1</a:t>
            </a:r>
            <a:r>
              <a:rPr lang="en-US" b="1" baseline="30000" dirty="0">
                <a:latin typeface="Courier New" panose="02070309020205020404" pitchFamily="49" charset="0"/>
                <a:cs typeface="Courier New" panose="02070309020205020404" pitchFamily="49" charset="0"/>
              </a:rPr>
              <a:t>st</a:t>
            </a:r>
            <a:r>
              <a:rPr lang="en-US" b="1" dirty="0">
                <a:latin typeface="Courier New" panose="02070309020205020404" pitchFamily="49" charset="0"/>
                <a:cs typeface="Courier New" panose="02070309020205020404" pitchFamily="49" charset="0"/>
              </a:rPr>
              <a:t> Reader:</a:t>
            </a:r>
          </a:p>
          <a:p>
            <a:r>
              <a:rPr lang="en-US" dirty="0">
                <a:latin typeface="Courier New" panose="02070309020205020404" pitchFamily="49" charset="0"/>
                <a:cs typeface="Courier New" panose="02070309020205020404" pitchFamily="49" charset="0"/>
              </a:rPr>
              <a:t>Bob Blum, MD</a:t>
            </a:r>
          </a:p>
          <a:p>
            <a:r>
              <a:rPr lang="en-US" dirty="0">
                <a:latin typeface="Courier New" panose="02070309020205020404" pitchFamily="49" charset="0"/>
                <a:cs typeface="Courier New" panose="02070309020205020404" pitchFamily="49" charset="0"/>
              </a:rPr>
              <a:t>JHSPH, PFRH</a:t>
            </a:r>
          </a:p>
          <a:p>
            <a:r>
              <a:rPr lang="en-US" b="1" dirty="0">
                <a:latin typeface="Courier New" panose="02070309020205020404" pitchFamily="49" charset="0"/>
                <a:cs typeface="Courier New" panose="02070309020205020404" pitchFamily="49" charset="0"/>
              </a:rPr>
              <a:t>2</a:t>
            </a:r>
            <a:r>
              <a:rPr lang="en-US" b="1" baseline="30000" dirty="0">
                <a:latin typeface="Courier New" panose="02070309020205020404" pitchFamily="49" charset="0"/>
                <a:cs typeface="Courier New" panose="02070309020205020404" pitchFamily="49" charset="0"/>
              </a:rPr>
              <a:t>nd</a:t>
            </a:r>
            <a:r>
              <a:rPr lang="en-US" b="1" dirty="0">
                <a:latin typeface="Courier New" panose="02070309020205020404" pitchFamily="49" charset="0"/>
                <a:cs typeface="Courier New" panose="02070309020205020404" pitchFamily="49" charset="0"/>
              </a:rPr>
              <a:t> Reader:</a:t>
            </a:r>
          </a:p>
          <a:p>
            <a:r>
              <a:rPr lang="en-US" dirty="0">
                <a:latin typeface="Courier New" panose="02070309020205020404" pitchFamily="49" charset="0"/>
                <a:cs typeface="Courier New" panose="02070309020205020404" pitchFamily="49" charset="0"/>
              </a:rPr>
              <a:t>Susan Sherman, PhD</a:t>
            </a:r>
          </a:p>
          <a:p>
            <a:r>
              <a:rPr lang="en-US" dirty="0">
                <a:latin typeface="Courier New" panose="02070309020205020404" pitchFamily="49" charset="0"/>
                <a:cs typeface="Courier New" panose="02070309020205020404" pitchFamily="49" charset="0"/>
              </a:rPr>
              <a:t>JHSPH, HBS</a:t>
            </a:r>
          </a:p>
          <a:p>
            <a:r>
              <a:rPr lang="en-US" b="1" dirty="0">
                <a:latin typeface="Courier New" panose="02070309020205020404" pitchFamily="49" charset="0"/>
                <a:cs typeface="Courier New" panose="02070309020205020404" pitchFamily="49" charset="0"/>
              </a:rPr>
              <a:t>3</a:t>
            </a:r>
            <a:r>
              <a:rPr lang="en-US" b="1" baseline="30000" dirty="0">
                <a:latin typeface="Courier New" panose="02070309020205020404" pitchFamily="49" charset="0"/>
                <a:cs typeface="Courier New" panose="02070309020205020404" pitchFamily="49" charset="0"/>
              </a:rPr>
              <a:t>rd</a:t>
            </a:r>
            <a:r>
              <a:rPr lang="en-US" b="1" dirty="0">
                <a:latin typeface="Courier New" panose="02070309020205020404" pitchFamily="49" charset="0"/>
                <a:cs typeface="Courier New" panose="02070309020205020404" pitchFamily="49" charset="0"/>
              </a:rPr>
              <a:t> Reader:</a:t>
            </a:r>
          </a:p>
          <a:p>
            <a:r>
              <a:rPr lang="en-US" dirty="0">
                <a:latin typeface="Courier New" panose="02070309020205020404" pitchFamily="49" charset="0"/>
                <a:cs typeface="Courier New" panose="02070309020205020404" pitchFamily="49" charset="0"/>
              </a:rPr>
              <a:t>John </a:t>
            </a:r>
            <a:r>
              <a:rPr lang="en-US" dirty="0" err="1">
                <a:latin typeface="Courier New" panose="02070309020205020404" pitchFamily="49" charset="0"/>
                <a:cs typeface="Courier New" panose="02070309020205020404" pitchFamily="49" charset="0"/>
              </a:rPr>
              <a:t>Muschelli</a:t>
            </a:r>
            <a:r>
              <a:rPr lang="en-US" dirty="0">
                <a:latin typeface="Courier New" panose="02070309020205020404" pitchFamily="49" charset="0"/>
                <a:cs typeface="Courier New" panose="02070309020205020404" pitchFamily="49" charset="0"/>
              </a:rPr>
              <a:t>, PhD</a:t>
            </a:r>
          </a:p>
          <a:p>
            <a:r>
              <a:rPr lang="en-US" dirty="0">
                <a:latin typeface="Courier New" panose="02070309020205020404" pitchFamily="49" charset="0"/>
                <a:cs typeface="Courier New" panose="02070309020205020404" pitchFamily="49" charset="0"/>
              </a:rPr>
              <a:t>JHSPH, Biostatistics</a:t>
            </a:r>
          </a:p>
        </p:txBody>
      </p:sp>
    </p:spTree>
    <p:extLst>
      <p:ext uri="{BB962C8B-B14F-4D97-AF65-F5344CB8AC3E}">
        <p14:creationId xmlns:p14="http://schemas.microsoft.com/office/powerpoint/2010/main" val="2206594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91E451C-0234-4C7B-BF45-5DC83DEA9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6892"/>
            <a:ext cx="12205698" cy="6102849"/>
          </a:xfrm>
          <a:prstGeom prst="rect">
            <a:avLst/>
          </a:prstGeom>
        </p:spPr>
      </p:pic>
      <p:cxnSp>
        <p:nvCxnSpPr>
          <p:cNvPr id="16" name="Straight Connector 15">
            <a:extLst>
              <a:ext uri="{FF2B5EF4-FFF2-40B4-BE49-F238E27FC236}">
                <a16:creationId xmlns:a16="http://schemas.microsoft.com/office/drawing/2014/main" id="{0D0DE039-4A96-49E7-93CD-5F4A5E5566FA}"/>
              </a:ext>
            </a:extLst>
          </p:cNvPr>
          <p:cNvCxnSpPr>
            <a:cxnSpLocks/>
          </p:cNvCxnSpPr>
          <p:nvPr/>
        </p:nvCxnSpPr>
        <p:spPr>
          <a:xfrm flipV="1">
            <a:off x="9599879" y="6139952"/>
            <a:ext cx="0" cy="43746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B7AC08-153D-4440-A472-D547753D4003}"/>
              </a:ext>
            </a:extLst>
          </p:cNvPr>
          <p:cNvSpPr txBox="1"/>
          <p:nvPr/>
        </p:nvSpPr>
        <p:spPr>
          <a:xfrm>
            <a:off x="9599879" y="6220185"/>
            <a:ext cx="72917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Cutoff</a:t>
            </a:r>
          </a:p>
        </p:txBody>
      </p:sp>
    </p:spTree>
    <p:extLst>
      <p:ext uri="{BB962C8B-B14F-4D97-AF65-F5344CB8AC3E}">
        <p14:creationId xmlns:p14="http://schemas.microsoft.com/office/powerpoint/2010/main" val="221220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589A58-3D05-4B0E-87E0-E6BB72E55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88" y="66031"/>
            <a:ext cx="9715572" cy="4857786"/>
          </a:xfrm>
          <a:prstGeom prst="rect">
            <a:avLst/>
          </a:prstGeom>
        </p:spPr>
      </p:pic>
      <p:graphicFrame>
        <p:nvGraphicFramePr>
          <p:cNvPr id="4" name="Table 3">
            <a:extLst>
              <a:ext uri="{FF2B5EF4-FFF2-40B4-BE49-F238E27FC236}">
                <a16:creationId xmlns:a16="http://schemas.microsoft.com/office/drawing/2014/main" id="{3242EA1A-928F-42F4-B5F9-C9DF449E7343}"/>
              </a:ext>
            </a:extLst>
          </p:cNvPr>
          <p:cNvGraphicFramePr>
            <a:graphicFrameLocks noGrp="1"/>
          </p:cNvGraphicFramePr>
          <p:nvPr>
            <p:extLst>
              <p:ext uri="{D42A27DB-BD31-4B8C-83A1-F6EECF244321}">
                <p14:modId xmlns:p14="http://schemas.microsoft.com/office/powerpoint/2010/main" val="3964601532"/>
              </p:ext>
            </p:extLst>
          </p:nvPr>
        </p:nvGraphicFramePr>
        <p:xfrm>
          <a:off x="606174" y="4985213"/>
          <a:ext cx="10972801" cy="1820702"/>
        </p:xfrm>
        <a:graphic>
          <a:graphicData uri="http://schemas.openxmlformats.org/drawingml/2006/table">
            <a:tbl>
              <a:tblPr firstRow="1" firstCol="1" bandRow="1">
                <a:tableStyleId>{073A0DAA-6AF3-43AB-8588-CEC1D06C72B9}</a:tableStyleId>
              </a:tblPr>
              <a:tblGrid>
                <a:gridCol w="2067957">
                  <a:extLst>
                    <a:ext uri="{9D8B030D-6E8A-4147-A177-3AD203B41FA5}">
                      <a16:colId xmlns:a16="http://schemas.microsoft.com/office/drawing/2014/main" val="1705200713"/>
                    </a:ext>
                  </a:extLst>
                </a:gridCol>
                <a:gridCol w="2026595">
                  <a:extLst>
                    <a:ext uri="{9D8B030D-6E8A-4147-A177-3AD203B41FA5}">
                      <a16:colId xmlns:a16="http://schemas.microsoft.com/office/drawing/2014/main" val="4006332149"/>
                    </a:ext>
                  </a:extLst>
                </a:gridCol>
                <a:gridCol w="2067957">
                  <a:extLst>
                    <a:ext uri="{9D8B030D-6E8A-4147-A177-3AD203B41FA5}">
                      <a16:colId xmlns:a16="http://schemas.microsoft.com/office/drawing/2014/main" val="3841172851"/>
                    </a:ext>
                  </a:extLst>
                </a:gridCol>
                <a:gridCol w="2095528">
                  <a:extLst>
                    <a:ext uri="{9D8B030D-6E8A-4147-A177-3AD203B41FA5}">
                      <a16:colId xmlns:a16="http://schemas.microsoft.com/office/drawing/2014/main" val="3454275544"/>
                    </a:ext>
                  </a:extLst>
                </a:gridCol>
                <a:gridCol w="2714764">
                  <a:extLst>
                    <a:ext uri="{9D8B030D-6E8A-4147-A177-3AD203B41FA5}">
                      <a16:colId xmlns:a16="http://schemas.microsoft.com/office/drawing/2014/main" val="3651140522"/>
                    </a:ext>
                  </a:extLst>
                </a:gridCol>
              </a:tblGrid>
              <a:tr h="643713">
                <a:tc gridSpan="2">
                  <a:txBody>
                    <a:bodyPr/>
                    <a:lstStyle/>
                    <a:p>
                      <a:pPr marL="0" marR="0" algn="ctr">
                        <a:lnSpc>
                          <a:spcPct val="100000"/>
                        </a:lnSpc>
                        <a:spcBef>
                          <a:spcPts val="0"/>
                        </a:spcBef>
                        <a:spcAft>
                          <a:spcPts val="0"/>
                        </a:spcAft>
                      </a:pPr>
                      <a:r>
                        <a:rPr lang="en-US" sz="2000" dirty="0">
                          <a:effectLst/>
                        </a:rPr>
                        <a:t>Prior to Cutoff</a:t>
                      </a:r>
                    </a:p>
                    <a:p>
                      <a:pPr marL="0" marR="0" algn="ctr">
                        <a:lnSpc>
                          <a:spcPct val="100000"/>
                        </a:lnSpc>
                        <a:spcBef>
                          <a:spcPts val="0"/>
                        </a:spcBef>
                        <a:spcAft>
                          <a:spcPts val="0"/>
                        </a:spcAft>
                      </a:pPr>
                      <a:r>
                        <a:rPr lang="en-US" sz="1600" dirty="0">
                          <a:effectLst/>
                        </a:rPr>
                        <a:t>n = 12,354 (50.8%)</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algn="ctr">
                        <a:lnSpc>
                          <a:spcPct val="100000"/>
                        </a:lnSpc>
                        <a:spcBef>
                          <a:spcPts val="0"/>
                        </a:spcBef>
                        <a:spcAft>
                          <a:spcPts val="0"/>
                        </a:spcAft>
                      </a:pPr>
                      <a:r>
                        <a:rPr lang="en-US" sz="2000" dirty="0">
                          <a:effectLst/>
                        </a:rPr>
                        <a:t>After Cutoff</a:t>
                      </a:r>
                    </a:p>
                    <a:p>
                      <a:pPr marL="0" marR="0" algn="ctr">
                        <a:lnSpc>
                          <a:spcPct val="100000"/>
                        </a:lnSpc>
                        <a:spcBef>
                          <a:spcPts val="0"/>
                        </a:spcBef>
                        <a:spcAft>
                          <a:spcPts val="0"/>
                        </a:spcAft>
                      </a:pPr>
                      <a:r>
                        <a:rPr lang="en-US" sz="1600" dirty="0">
                          <a:effectLst/>
                        </a:rPr>
                        <a:t>n = 11,965 (49.2%)</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000" dirty="0">
                          <a:effectLst/>
                        </a:rPr>
                        <a:t>Statistical Test</a:t>
                      </a:r>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15641"/>
                  </a:ext>
                </a:extLst>
              </a:tr>
              <a:tr h="460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rPr>
                        <a:t>Not Bareback</a:t>
                      </a:r>
                      <a:endParaRPr lang="en-US" sz="1400" b="1" dirty="0">
                        <a:solidFill>
                          <a:schemeClr val="tx1"/>
                        </a:solidFill>
                        <a:effectLst/>
                      </a:endParaRPr>
                    </a:p>
                  </a:txBody>
                  <a:tcPr marL="68580" marR="68580" marT="0" marB="0" anchor="ctr">
                    <a:solidFill>
                      <a:srgbClr val="A6CEE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rPr>
                        <a:t>Bareback</a:t>
                      </a:r>
                      <a:endParaRPr lang="en-US" sz="1400" b="1" dirty="0">
                        <a:solidFill>
                          <a:schemeClr val="tx1"/>
                        </a:solidFill>
                        <a:effectLst/>
                      </a:endParaRPr>
                    </a:p>
                  </a:txBody>
                  <a:tcPr marL="68580" marR="68580" marT="0" marB="0" anchor="ctr">
                    <a:solidFill>
                      <a:srgbClr val="1F78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rPr>
                        <a:t>Not Bareback</a:t>
                      </a:r>
                      <a:endParaRPr lang="en-US" sz="1400" b="1" dirty="0">
                        <a:solidFill>
                          <a:schemeClr val="tx1"/>
                        </a:solidFill>
                        <a:effectLst/>
                      </a:endParaRPr>
                    </a:p>
                  </a:txBody>
                  <a:tcPr marL="68580" marR="68580" marT="0" marB="0" anchor="ctr">
                    <a:solidFill>
                      <a:srgbClr val="A6CEE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rPr>
                        <a:t>Bareback</a:t>
                      </a:r>
                      <a:endParaRPr lang="en-US" sz="1400" b="1" dirty="0">
                        <a:solidFill>
                          <a:schemeClr val="tx1"/>
                        </a:solidFill>
                        <a:effectLst/>
                      </a:endParaRPr>
                    </a:p>
                  </a:txBody>
                  <a:tcPr marL="68580" marR="68580" marT="0" marB="0" anchor="ctr">
                    <a:solidFill>
                      <a:srgbClr val="1F78B4"/>
                    </a:solidFill>
                  </a:tcPr>
                </a:tc>
                <a:tc>
                  <a:txBody>
                    <a:bodyPr/>
                    <a:lstStyle/>
                    <a:p>
                      <a:pPr marL="0" marR="0" algn="ctr">
                        <a:lnSpc>
                          <a:spcPct val="100000"/>
                        </a:lnSpc>
                        <a:spcBef>
                          <a:spcPts val="0"/>
                        </a:spcBef>
                        <a:spcAft>
                          <a:spcPts val="0"/>
                        </a:spcAft>
                      </a:pPr>
                      <a:r>
                        <a:rPr lang="en-US" sz="1800" b="1" dirty="0">
                          <a:solidFill>
                            <a:schemeClr val="bg1"/>
                          </a:solidFill>
                          <a:effectLst/>
                        </a:rPr>
                        <a:t>Pearson’s Chi 2</a:t>
                      </a:r>
                      <a:r>
                        <a:rPr lang="en-US" sz="1800" dirty="0">
                          <a:solidFill>
                            <a:schemeClr val="bg1"/>
                          </a:solidFill>
                          <a:effectLst/>
                        </a:rPr>
                        <a:t>:</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extLst>
                  <a:ext uri="{0D108BD9-81ED-4DB2-BD59-A6C34878D82A}">
                    <a16:rowId xmlns:a16="http://schemas.microsoft.com/office/drawing/2014/main" val="3680844251"/>
                  </a:ext>
                </a:extLst>
              </a:tr>
              <a:tr h="716469">
                <a:tc>
                  <a:txBody>
                    <a:bodyPr/>
                    <a:lstStyle/>
                    <a:p>
                      <a:pPr marL="0" marR="0" algn="ctr">
                        <a:lnSpc>
                          <a:spcPct val="150000"/>
                        </a:lnSpc>
                        <a:spcBef>
                          <a:spcPts val="0"/>
                        </a:spcBef>
                        <a:spcAft>
                          <a:spcPts val="0"/>
                        </a:spcAft>
                      </a:pPr>
                      <a:r>
                        <a:rPr lang="en-US" sz="1800" b="0" dirty="0">
                          <a:solidFill>
                            <a:schemeClr val="tx1"/>
                          </a:solidFill>
                          <a:effectLst/>
                        </a:rPr>
                        <a:t>n = 11,074 (89.6%)</a:t>
                      </a:r>
                      <a:endParaRPr lang="en-US" sz="1800" b="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algn="ctr">
                        <a:lnSpc>
                          <a:spcPct val="150000"/>
                        </a:lnSpc>
                        <a:spcBef>
                          <a:spcPts val="0"/>
                        </a:spcBef>
                        <a:spcAft>
                          <a:spcPts val="0"/>
                        </a:spcAft>
                      </a:pPr>
                      <a:r>
                        <a:rPr lang="en-US" sz="1800" dirty="0">
                          <a:effectLst/>
                        </a:rPr>
                        <a:t>n = 1,280 (10.4%)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algn="ctr">
                        <a:lnSpc>
                          <a:spcPct val="150000"/>
                        </a:lnSpc>
                        <a:spcBef>
                          <a:spcPts val="0"/>
                        </a:spcBef>
                        <a:spcAft>
                          <a:spcPts val="0"/>
                        </a:spcAft>
                      </a:pPr>
                      <a:r>
                        <a:rPr lang="en-US" sz="1800" dirty="0">
                          <a:effectLst/>
                        </a:rPr>
                        <a:t>n = 8,294 (69.3%)</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algn="ctr">
                        <a:lnSpc>
                          <a:spcPct val="150000"/>
                        </a:lnSpc>
                        <a:spcBef>
                          <a:spcPts val="0"/>
                        </a:spcBef>
                        <a:spcAft>
                          <a:spcPts val="0"/>
                        </a:spcAft>
                      </a:pPr>
                      <a:r>
                        <a:rPr lang="en-US" sz="1800" dirty="0">
                          <a:effectLst/>
                        </a:rPr>
                        <a:t>n = 3,671 (30.7%)</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tc>
                  <a:txBody>
                    <a:bodyPr/>
                    <a:lstStyle/>
                    <a:p>
                      <a:pPr marL="0" marR="0" algn="ctr">
                        <a:lnSpc>
                          <a:spcPct val="150000"/>
                        </a:lnSpc>
                        <a:spcBef>
                          <a:spcPts val="0"/>
                        </a:spcBef>
                        <a:spcAft>
                          <a:spcPts val="0"/>
                        </a:spcAft>
                      </a:pPr>
                      <a:r>
                        <a:rPr lang="en-US" sz="1800" b="1" dirty="0">
                          <a:effectLst/>
                        </a:rPr>
                        <a:t>p &lt; 0.001</a:t>
                      </a:r>
                      <a:endParaRPr lang="en-US" sz="14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86767380"/>
                  </a:ext>
                </a:extLst>
              </a:tr>
            </a:tbl>
          </a:graphicData>
        </a:graphic>
      </p:graphicFrame>
      <p:sp>
        <p:nvSpPr>
          <p:cNvPr id="6" name="Oval 5">
            <a:extLst>
              <a:ext uri="{FF2B5EF4-FFF2-40B4-BE49-F238E27FC236}">
                <a16:creationId xmlns:a16="http://schemas.microsoft.com/office/drawing/2014/main" id="{C07AB39F-85CA-410A-A553-B86727ADD1CE}"/>
              </a:ext>
            </a:extLst>
          </p:cNvPr>
          <p:cNvSpPr/>
          <p:nvPr/>
        </p:nvSpPr>
        <p:spPr>
          <a:xfrm>
            <a:off x="2754632" y="6236413"/>
            <a:ext cx="1976150" cy="5884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87756C6-CBE8-4A52-88B7-EB025129CCFB}"/>
              </a:ext>
            </a:extLst>
          </p:cNvPr>
          <p:cNvSpPr/>
          <p:nvPr/>
        </p:nvSpPr>
        <p:spPr>
          <a:xfrm>
            <a:off x="6879240" y="6236413"/>
            <a:ext cx="1976150" cy="5884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817A679-D371-4B46-890B-8247A0DC5764}"/>
              </a:ext>
            </a:extLst>
          </p:cNvPr>
          <p:cNvCxnSpPr>
            <a:cxnSpLocks/>
          </p:cNvCxnSpPr>
          <p:nvPr/>
        </p:nvCxnSpPr>
        <p:spPr>
          <a:xfrm flipV="1">
            <a:off x="7364230" y="4455476"/>
            <a:ext cx="0" cy="370391"/>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6E8FD7-280F-4355-94BD-84839D3E844B}"/>
              </a:ext>
            </a:extLst>
          </p:cNvPr>
          <p:cNvSpPr txBox="1"/>
          <p:nvPr/>
        </p:nvSpPr>
        <p:spPr>
          <a:xfrm>
            <a:off x="7364230" y="4517776"/>
            <a:ext cx="72917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Cutoff</a:t>
            </a:r>
          </a:p>
        </p:txBody>
      </p:sp>
    </p:spTree>
    <p:extLst>
      <p:ext uri="{BB962C8B-B14F-4D97-AF65-F5344CB8AC3E}">
        <p14:creationId xmlns:p14="http://schemas.microsoft.com/office/powerpoint/2010/main" val="15488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F78C-53B7-41C9-BFE8-1B717E30B0E2}"/>
              </a:ext>
            </a:extLst>
          </p:cNvPr>
          <p:cNvSpPr>
            <a:spLocks noGrp="1"/>
          </p:cNvSpPr>
          <p:nvPr>
            <p:ph type="ctrTitle"/>
          </p:nvPr>
        </p:nvSpPr>
        <p:spPr>
          <a:xfrm>
            <a:off x="1524000" y="2235200"/>
            <a:ext cx="9144000" cy="2387600"/>
          </a:xfrm>
        </p:spPr>
        <p:txBody>
          <a:bodyPr anchor="ctr">
            <a:normAutofit fontScale="90000"/>
          </a:bodyPr>
          <a:lstStyle/>
          <a:p>
            <a:pPr algn="l"/>
            <a:r>
              <a:rPr lang="en-US" b="1" dirty="0">
                <a:latin typeface="Courier New" panose="02070309020205020404" pitchFamily="49" charset="0"/>
                <a:cs typeface="Courier New" panose="02070309020205020404" pitchFamily="49" charset="0"/>
              </a:rPr>
              <a:t>ANALYSIS Model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br>
              <a:rPr lang="en-US"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Linear Regression to the Mean</a:t>
            </a:r>
          </a:p>
        </p:txBody>
      </p:sp>
    </p:spTree>
    <p:extLst>
      <p:ext uri="{BB962C8B-B14F-4D97-AF65-F5344CB8AC3E}">
        <p14:creationId xmlns:p14="http://schemas.microsoft.com/office/powerpoint/2010/main" val="469984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F19D-02E5-466A-B044-804EB8BEBB6E}"/>
              </a:ext>
            </a:extLst>
          </p:cNvPr>
          <p:cNvSpPr>
            <a:spLocks noGrp="1"/>
          </p:cNvSpPr>
          <p:nvPr>
            <p:ph type="title"/>
          </p:nvPr>
        </p:nvSpPr>
        <p:spPr/>
        <p:txBody>
          <a:bodyPr/>
          <a:lstStyle/>
          <a:p>
            <a:r>
              <a:rPr lang="en-US" sz="3600" b="1" dirty="0">
                <a:latin typeface="Courier New" panose="02070309020205020404" pitchFamily="49" charset="0"/>
                <a:cs typeface="Courier New" panose="02070309020205020404" pitchFamily="49" charset="0"/>
              </a:rPr>
              <a:t>Linear Regression to the Mean</a:t>
            </a:r>
            <a:br>
              <a:rPr lang="en-US" sz="3600" b="1" dirty="0">
                <a:latin typeface="Courier New" panose="02070309020205020404" pitchFamily="49" charset="0"/>
                <a:cs typeface="Courier New" panose="02070309020205020404" pitchFamily="49" charset="0"/>
              </a:rPr>
            </a:br>
            <a:r>
              <a:rPr lang="en-US" sz="3600" dirty="0">
                <a:latin typeface="Courier New" panose="02070309020205020404" pitchFamily="49" charset="0"/>
                <a:cs typeface="Courier New" panose="02070309020205020404" pitchFamily="49" charset="0"/>
              </a:rPr>
              <a:t>Results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5882A08-F035-4113-A0EC-8358D02ECF99}"/>
                  </a:ext>
                </a:extLst>
              </p:cNvPr>
              <p:cNvGraphicFramePr>
                <a:graphicFrameLocks noGrp="1"/>
              </p:cNvGraphicFramePr>
              <p:nvPr>
                <p:extLst>
                  <p:ext uri="{D42A27DB-BD31-4B8C-83A1-F6EECF244321}">
                    <p14:modId xmlns:p14="http://schemas.microsoft.com/office/powerpoint/2010/main" val="1692332620"/>
                  </p:ext>
                </p:extLst>
              </p:nvPr>
            </p:nvGraphicFramePr>
            <p:xfrm>
              <a:off x="838200" y="2681555"/>
              <a:ext cx="10515601" cy="4033591"/>
            </p:xfrm>
            <a:graphic>
              <a:graphicData uri="http://schemas.openxmlformats.org/drawingml/2006/table">
                <a:tbl>
                  <a:tblPr firstRow="1" firstCol="1" bandRow="1">
                    <a:tableStyleId>{073A0DAA-6AF3-43AB-8588-CEC1D06C72B9}</a:tableStyleId>
                  </a:tblPr>
                  <a:tblGrid>
                    <a:gridCol w="817110">
                      <a:extLst>
                        <a:ext uri="{9D8B030D-6E8A-4147-A177-3AD203B41FA5}">
                          <a16:colId xmlns:a16="http://schemas.microsoft.com/office/drawing/2014/main" val="3132942107"/>
                        </a:ext>
                      </a:extLst>
                    </a:gridCol>
                    <a:gridCol w="2968061">
                      <a:extLst>
                        <a:ext uri="{9D8B030D-6E8A-4147-A177-3AD203B41FA5}">
                          <a16:colId xmlns:a16="http://schemas.microsoft.com/office/drawing/2014/main" val="2923164457"/>
                        </a:ext>
                      </a:extLst>
                    </a:gridCol>
                    <a:gridCol w="2137025">
                      <a:extLst>
                        <a:ext uri="{9D8B030D-6E8A-4147-A177-3AD203B41FA5}">
                          <a16:colId xmlns:a16="http://schemas.microsoft.com/office/drawing/2014/main" val="25357046"/>
                        </a:ext>
                      </a:extLst>
                    </a:gridCol>
                    <a:gridCol w="3061698">
                      <a:extLst>
                        <a:ext uri="{9D8B030D-6E8A-4147-A177-3AD203B41FA5}">
                          <a16:colId xmlns:a16="http://schemas.microsoft.com/office/drawing/2014/main" val="350072452"/>
                        </a:ext>
                      </a:extLst>
                    </a:gridCol>
                    <a:gridCol w="1531707">
                      <a:extLst>
                        <a:ext uri="{9D8B030D-6E8A-4147-A177-3AD203B41FA5}">
                          <a16:colId xmlns:a16="http://schemas.microsoft.com/office/drawing/2014/main" val="3864433286"/>
                        </a:ext>
                      </a:extLst>
                    </a:gridCol>
                  </a:tblGrid>
                  <a:tr h="297744">
                    <a:tc>
                      <a:txBody>
                        <a:bodyPr/>
                        <a:lstStyle/>
                        <a:p>
                          <a:pPr marL="0" marR="0" algn="r">
                            <a:lnSpc>
                              <a:spcPct val="115000"/>
                            </a:lnSpc>
                            <a:spcBef>
                              <a:spcPts val="900"/>
                            </a:spcBef>
                            <a:spcAft>
                              <a:spcPts val="900"/>
                            </a:spcAft>
                          </a:pP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5000"/>
                            </a:lnSpc>
                            <a:spcBef>
                              <a:spcPts val="900"/>
                            </a:spcBef>
                            <a:spcAft>
                              <a:spcPts val="900"/>
                            </a:spcAft>
                          </a:pPr>
                          <a:r>
                            <a:rPr lang="en-US" sz="2400" dirty="0">
                              <a:effectLst/>
                            </a:rPr>
                            <a:t>Variable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Estimate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Confidence Interval</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p-value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9700421"/>
                      </a:ext>
                    </a:extLst>
                  </a:tr>
                  <a:tr h="640502">
                    <a:tc>
                      <a:txBody>
                        <a:bodyPr/>
                        <a:lstStyle/>
                        <a:p>
                          <a:pPr marL="0" marR="0"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0</m:t>
                                    </m:r>
                                  </m:sub>
                                </m:sSub>
                              </m:oMath>
                            </m:oMathPara>
                          </a14:m>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2000" dirty="0">
                              <a:solidFill>
                                <a:schemeClr val="bg1"/>
                              </a:solidFill>
                              <a:effectLst/>
                            </a:rPr>
                            <a:t>Intercept</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log (views / year)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4.151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(4 .14, 4.16)</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80378525"/>
                      </a:ext>
                    </a:extLst>
                  </a:tr>
                  <a:tr h="724254">
                    <a:tc>
                      <a:txBody>
                        <a:bodyPr/>
                        <a:lstStyle/>
                        <a:p>
                          <a:pPr marL="0" marR="0"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1</m:t>
                                    </m:r>
                                  </m:sub>
                                </m:sSub>
                              </m:oMath>
                            </m:oMathPara>
                          </a14:m>
                          <a:endParaRPr lang="en-US"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2000" dirty="0">
                              <a:solidFill>
                                <a:schemeClr val="bg1"/>
                              </a:solidFill>
                              <a:effectLst/>
                            </a:rPr>
                            <a:t>Upload date: pre-cutoff</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decimal years (centered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0.104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(0.10, 0.11)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8599266"/>
                      </a:ext>
                    </a:extLst>
                  </a:tr>
                  <a:tr h="656837">
                    <a:tc>
                      <a:txBody>
                        <a:bodyPr/>
                        <a:lstStyle/>
                        <a:p>
                          <a:pPr marL="0" marR="0"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1′</m:t>
                                    </m:r>
                                  </m:sub>
                                </m:sSub>
                              </m:oMath>
                            </m:oMathPara>
                          </a14:m>
                          <a:endParaRPr lang="en-US"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2000" dirty="0">
                              <a:solidFill>
                                <a:schemeClr val="bg1"/>
                              </a:solidFill>
                              <a:effectLst/>
                            </a:rPr>
                            <a:t>Upload Date: post-cutoff</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decimal years (centered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0.229</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(0.22, 0.24)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4399286"/>
                      </a:ext>
                    </a:extLst>
                  </a:tr>
                  <a:tr h="495984">
                    <a:tc>
                      <a:txBody>
                        <a:bodyPr/>
                        <a:lstStyle/>
                        <a:p>
                          <a:pPr marL="0" marR="0"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2</m:t>
                                    </m:r>
                                  </m:sub>
                                </m:sSub>
                              </m:oMath>
                            </m:oMathPara>
                          </a14:m>
                          <a:endParaRPr lang="en-US"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2000" dirty="0">
                              <a:solidFill>
                                <a:schemeClr val="bg1"/>
                              </a:solidFill>
                              <a:effectLst/>
                            </a:rPr>
                            <a:t>Rating</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normalized</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0.221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(0.22, 0.23)</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8486104"/>
                      </a:ext>
                    </a:extLst>
                  </a:tr>
                  <a:tr h="429134">
                    <a:tc>
                      <a:txBody>
                        <a:bodyPr/>
                        <a:lstStyle/>
                        <a:p>
                          <a:pPr marL="0" marR="0" algn="ctr">
                            <a:lnSpc>
                              <a:spcPct val="115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3</m:t>
                                    </m:r>
                                  </m:sub>
                                </m:sSub>
                              </m:oMath>
                            </m:oMathPara>
                          </a14:m>
                          <a:endParaRPr lang="en-US"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15000"/>
                            </a:lnSpc>
                            <a:spcBef>
                              <a:spcPts val="900"/>
                            </a:spcBef>
                            <a:spcAft>
                              <a:spcPts val="900"/>
                            </a:spcAft>
                          </a:pPr>
                          <a:r>
                            <a:rPr lang="en-US" sz="2000" dirty="0">
                              <a:solidFill>
                                <a:schemeClr val="bg1"/>
                              </a:solidFill>
                              <a:effectLst/>
                            </a:rPr>
                            <a:t>Bareback</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- 0.106</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(-0.13, -0.08)</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0102593"/>
                      </a:ext>
                    </a:extLst>
                  </a:tr>
                  <a:tr h="315388">
                    <a:tc>
                      <a:txBody>
                        <a:bodyPr/>
                        <a:lstStyle/>
                        <a:p>
                          <a:pPr marL="0" marR="0" algn="ctr">
                            <a:lnSpc>
                              <a:spcPct val="115000"/>
                            </a:lnSpc>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4</m:t>
                                    </m:r>
                                  </m:sub>
                                </m:sSub>
                              </m:oMath>
                            </m:oMathPara>
                          </a14:m>
                          <a:endParaRPr lang="en-US"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r">
                            <a:lnSpc>
                              <a:spcPct val="115000"/>
                            </a:lnSpc>
                            <a:spcBef>
                              <a:spcPts val="900"/>
                            </a:spcBef>
                            <a:spcAft>
                              <a:spcPts val="900"/>
                            </a:spcAft>
                          </a:pPr>
                          <a:r>
                            <a:rPr lang="en-US" sz="2000" dirty="0">
                              <a:solidFill>
                                <a:schemeClr val="bg1"/>
                              </a:solidFill>
                              <a:effectLst/>
                            </a:rPr>
                            <a:t>Bareback *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0.109</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(0.08, 0.14)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5927512"/>
                      </a:ext>
                    </a:extLst>
                  </a:tr>
                </a:tbl>
              </a:graphicData>
            </a:graphic>
          </p:graphicFrame>
        </mc:Choice>
        <mc:Fallback xmlns="">
          <p:graphicFrame>
            <p:nvGraphicFramePr>
              <p:cNvPr id="4" name="Table 3">
                <a:extLst>
                  <a:ext uri="{FF2B5EF4-FFF2-40B4-BE49-F238E27FC236}">
                    <a16:creationId xmlns:a16="http://schemas.microsoft.com/office/drawing/2014/main" id="{25882A08-F035-4113-A0EC-8358D02ECF99}"/>
                  </a:ext>
                </a:extLst>
              </p:cNvPr>
              <p:cNvGraphicFramePr>
                <a:graphicFrameLocks noGrp="1"/>
              </p:cNvGraphicFramePr>
              <p:nvPr>
                <p:extLst>
                  <p:ext uri="{D42A27DB-BD31-4B8C-83A1-F6EECF244321}">
                    <p14:modId xmlns:p14="http://schemas.microsoft.com/office/powerpoint/2010/main" val="1692332620"/>
                  </p:ext>
                </p:extLst>
              </p:nvPr>
            </p:nvGraphicFramePr>
            <p:xfrm>
              <a:off x="838200" y="2681555"/>
              <a:ext cx="10515601" cy="4033591"/>
            </p:xfrm>
            <a:graphic>
              <a:graphicData uri="http://schemas.openxmlformats.org/drawingml/2006/table">
                <a:tbl>
                  <a:tblPr firstRow="1" firstCol="1" bandRow="1">
                    <a:tableStyleId>{073A0DAA-6AF3-43AB-8588-CEC1D06C72B9}</a:tableStyleId>
                  </a:tblPr>
                  <a:tblGrid>
                    <a:gridCol w="817110">
                      <a:extLst>
                        <a:ext uri="{9D8B030D-6E8A-4147-A177-3AD203B41FA5}">
                          <a16:colId xmlns:a16="http://schemas.microsoft.com/office/drawing/2014/main" val="3132942107"/>
                        </a:ext>
                      </a:extLst>
                    </a:gridCol>
                    <a:gridCol w="2968061">
                      <a:extLst>
                        <a:ext uri="{9D8B030D-6E8A-4147-A177-3AD203B41FA5}">
                          <a16:colId xmlns:a16="http://schemas.microsoft.com/office/drawing/2014/main" val="2923164457"/>
                        </a:ext>
                      </a:extLst>
                    </a:gridCol>
                    <a:gridCol w="2137025">
                      <a:extLst>
                        <a:ext uri="{9D8B030D-6E8A-4147-A177-3AD203B41FA5}">
                          <a16:colId xmlns:a16="http://schemas.microsoft.com/office/drawing/2014/main" val="25357046"/>
                        </a:ext>
                      </a:extLst>
                    </a:gridCol>
                    <a:gridCol w="3061698">
                      <a:extLst>
                        <a:ext uri="{9D8B030D-6E8A-4147-A177-3AD203B41FA5}">
                          <a16:colId xmlns:a16="http://schemas.microsoft.com/office/drawing/2014/main" val="350072452"/>
                        </a:ext>
                      </a:extLst>
                    </a:gridCol>
                    <a:gridCol w="1531707">
                      <a:extLst>
                        <a:ext uri="{9D8B030D-6E8A-4147-A177-3AD203B41FA5}">
                          <a16:colId xmlns:a16="http://schemas.microsoft.com/office/drawing/2014/main" val="3864433286"/>
                        </a:ext>
                      </a:extLst>
                    </a:gridCol>
                  </a:tblGrid>
                  <a:tr h="393510">
                    <a:tc>
                      <a:txBody>
                        <a:bodyPr/>
                        <a:lstStyle/>
                        <a:p>
                          <a:pPr marL="0" marR="0" algn="r">
                            <a:lnSpc>
                              <a:spcPct val="115000"/>
                            </a:lnSpc>
                            <a:spcBef>
                              <a:spcPts val="900"/>
                            </a:spcBef>
                            <a:spcAft>
                              <a:spcPts val="900"/>
                            </a:spcAft>
                          </a:pP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5000"/>
                            </a:lnSpc>
                            <a:spcBef>
                              <a:spcPts val="900"/>
                            </a:spcBef>
                            <a:spcAft>
                              <a:spcPts val="900"/>
                            </a:spcAft>
                          </a:pPr>
                          <a:r>
                            <a:rPr lang="en-US" sz="2400" dirty="0">
                              <a:effectLst/>
                            </a:rPr>
                            <a:t>Variable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Estimate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Confidence Interval</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900"/>
                            </a:spcBef>
                            <a:spcAft>
                              <a:spcPts val="900"/>
                            </a:spcAft>
                          </a:pPr>
                          <a:r>
                            <a:rPr lang="en-US" sz="2400" dirty="0">
                              <a:effectLst/>
                            </a:rPr>
                            <a:t>p-value</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9700421"/>
                      </a:ext>
                    </a:extLst>
                  </a:tr>
                  <a:tr h="640502">
                    <a:tc>
                      <a:txBody>
                        <a:bodyPr/>
                        <a:lstStyle/>
                        <a:p>
                          <a:endParaRPr lang="en-US"/>
                        </a:p>
                      </a:txBody>
                      <a:tcPr marL="68580" marR="68580" marT="0" marB="0" anchor="ctr">
                        <a:blipFill>
                          <a:blip r:embed="rId3"/>
                          <a:stretch>
                            <a:fillRect l="-746" t="-71429" r="-1191045" b="-487619"/>
                          </a:stretch>
                        </a:blipFill>
                      </a:tcPr>
                    </a:tc>
                    <a:tc>
                      <a:txBody>
                        <a:bodyPr/>
                        <a:lstStyle/>
                        <a:p>
                          <a:pPr marL="0" marR="0" algn="r">
                            <a:lnSpc>
                              <a:spcPct val="100000"/>
                            </a:lnSpc>
                            <a:spcBef>
                              <a:spcPts val="0"/>
                            </a:spcBef>
                            <a:spcAft>
                              <a:spcPts val="0"/>
                            </a:spcAft>
                          </a:pPr>
                          <a:r>
                            <a:rPr lang="en-US" sz="2000" dirty="0">
                              <a:solidFill>
                                <a:schemeClr val="bg1"/>
                              </a:solidFill>
                              <a:effectLst/>
                            </a:rPr>
                            <a:t>Intercept</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log (views / year)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4.151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(4 .14, 4.16)</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80378525"/>
                      </a:ext>
                    </a:extLst>
                  </a:tr>
                  <a:tr h="724254">
                    <a:tc>
                      <a:txBody>
                        <a:bodyPr/>
                        <a:lstStyle/>
                        <a:p>
                          <a:endParaRPr lang="en-US"/>
                        </a:p>
                      </a:txBody>
                      <a:tcPr marL="68580" marR="68580" marT="0" marB="0" anchor="ctr">
                        <a:blipFill>
                          <a:blip r:embed="rId3"/>
                          <a:stretch>
                            <a:fillRect l="-746" t="-151261" r="-1191045" b="-330252"/>
                          </a:stretch>
                        </a:blipFill>
                      </a:tcPr>
                    </a:tc>
                    <a:tc>
                      <a:txBody>
                        <a:bodyPr/>
                        <a:lstStyle/>
                        <a:p>
                          <a:pPr marL="0" marR="0" algn="r">
                            <a:lnSpc>
                              <a:spcPct val="100000"/>
                            </a:lnSpc>
                            <a:spcBef>
                              <a:spcPts val="0"/>
                            </a:spcBef>
                            <a:spcAft>
                              <a:spcPts val="0"/>
                            </a:spcAft>
                          </a:pPr>
                          <a:r>
                            <a:rPr lang="en-US" sz="2000" dirty="0">
                              <a:solidFill>
                                <a:schemeClr val="bg1"/>
                              </a:solidFill>
                              <a:effectLst/>
                            </a:rPr>
                            <a:t>Upload date: pre-cutoff</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decimal years (centered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0.104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(0.10, 0.11)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8599266"/>
                      </a:ext>
                    </a:extLst>
                  </a:tr>
                  <a:tr h="656837">
                    <a:tc>
                      <a:txBody>
                        <a:bodyPr/>
                        <a:lstStyle/>
                        <a:p>
                          <a:endParaRPr lang="en-US"/>
                        </a:p>
                      </a:txBody>
                      <a:tcPr marL="68580" marR="68580" marT="0" marB="0" anchor="ctr">
                        <a:blipFill>
                          <a:blip r:embed="rId3"/>
                          <a:stretch>
                            <a:fillRect l="-746" t="-276852" r="-1191045" b="-263889"/>
                          </a:stretch>
                        </a:blipFill>
                      </a:tcPr>
                    </a:tc>
                    <a:tc>
                      <a:txBody>
                        <a:bodyPr/>
                        <a:lstStyle/>
                        <a:p>
                          <a:pPr marL="0" marR="0" algn="r">
                            <a:lnSpc>
                              <a:spcPct val="100000"/>
                            </a:lnSpc>
                            <a:spcBef>
                              <a:spcPts val="0"/>
                            </a:spcBef>
                            <a:spcAft>
                              <a:spcPts val="0"/>
                            </a:spcAft>
                          </a:pPr>
                          <a:r>
                            <a:rPr lang="en-US" sz="2000" dirty="0">
                              <a:solidFill>
                                <a:schemeClr val="bg1"/>
                              </a:solidFill>
                              <a:effectLst/>
                            </a:rPr>
                            <a:t>Upload Date: post-cutoff</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decimal years (centered at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0.229</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(0.22, 0.24)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4399286"/>
                      </a:ext>
                    </a:extLst>
                  </a:tr>
                  <a:tr h="548640">
                    <a:tc>
                      <a:txBody>
                        <a:bodyPr/>
                        <a:lstStyle/>
                        <a:p>
                          <a:endParaRPr lang="en-US"/>
                        </a:p>
                      </a:txBody>
                      <a:tcPr marL="68580" marR="68580" marT="0" marB="0" anchor="ctr">
                        <a:blipFill>
                          <a:blip r:embed="rId3"/>
                          <a:stretch>
                            <a:fillRect l="-746" t="-452222" r="-1191045" b="-216667"/>
                          </a:stretch>
                        </a:blipFill>
                      </a:tcPr>
                    </a:tc>
                    <a:tc>
                      <a:txBody>
                        <a:bodyPr/>
                        <a:lstStyle/>
                        <a:p>
                          <a:pPr marL="0" marR="0" algn="r">
                            <a:lnSpc>
                              <a:spcPct val="100000"/>
                            </a:lnSpc>
                            <a:spcBef>
                              <a:spcPts val="0"/>
                            </a:spcBef>
                            <a:spcAft>
                              <a:spcPts val="0"/>
                            </a:spcAft>
                          </a:pPr>
                          <a:r>
                            <a:rPr lang="en-US" sz="2000" dirty="0">
                              <a:solidFill>
                                <a:schemeClr val="bg1"/>
                              </a:solidFill>
                              <a:effectLst/>
                            </a:rPr>
                            <a:t>Rating</a:t>
                          </a:r>
                          <a:endParaRPr lang="en-US" sz="1600" dirty="0">
                            <a:solidFill>
                              <a:schemeClr val="bg1"/>
                            </a:solidFill>
                            <a:effectLst/>
                          </a:endParaRPr>
                        </a:p>
                        <a:p>
                          <a:pPr marL="0" marR="0" algn="r">
                            <a:lnSpc>
                              <a:spcPct val="100000"/>
                            </a:lnSpc>
                            <a:spcBef>
                              <a:spcPts val="0"/>
                            </a:spcBef>
                            <a:spcAft>
                              <a:spcPts val="0"/>
                            </a:spcAft>
                          </a:pPr>
                          <a:r>
                            <a:rPr lang="en-US" sz="1600" dirty="0">
                              <a:solidFill>
                                <a:schemeClr val="bg1"/>
                              </a:solidFill>
                              <a:effectLst/>
                            </a:rPr>
                            <a:t>normalized</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0.221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(0.22, 0.23)</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8486104"/>
                      </a:ext>
                    </a:extLst>
                  </a:tr>
                  <a:tr h="534924">
                    <a:tc>
                      <a:txBody>
                        <a:bodyPr/>
                        <a:lstStyle/>
                        <a:p>
                          <a:endParaRPr lang="en-US"/>
                        </a:p>
                      </a:txBody>
                      <a:tcPr marL="68580" marR="68580" marT="0" marB="0" anchor="ctr">
                        <a:blipFill>
                          <a:blip r:embed="rId3"/>
                          <a:stretch>
                            <a:fillRect l="-746" t="-564773" r="-1191045" b="-121591"/>
                          </a:stretch>
                        </a:blipFill>
                      </a:tcPr>
                    </a:tc>
                    <a:tc>
                      <a:txBody>
                        <a:bodyPr/>
                        <a:lstStyle/>
                        <a:p>
                          <a:pPr marL="0" marR="0" algn="r">
                            <a:lnSpc>
                              <a:spcPct val="115000"/>
                            </a:lnSpc>
                            <a:spcBef>
                              <a:spcPts val="900"/>
                            </a:spcBef>
                            <a:spcAft>
                              <a:spcPts val="900"/>
                            </a:spcAft>
                          </a:pPr>
                          <a:r>
                            <a:rPr lang="en-US" sz="2000" dirty="0">
                              <a:solidFill>
                                <a:schemeClr val="bg1"/>
                              </a:solidFill>
                              <a:effectLst/>
                            </a:rPr>
                            <a:t>Bareback</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- 0.106</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(-0.13, -0.08)</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0102593"/>
                      </a:ext>
                    </a:extLst>
                  </a:tr>
                  <a:tr h="534924">
                    <a:tc>
                      <a:txBody>
                        <a:bodyPr/>
                        <a:lstStyle/>
                        <a:p>
                          <a:endParaRPr lang="en-US"/>
                        </a:p>
                      </a:txBody>
                      <a:tcPr marL="68580" marR="68580" marT="0" marB="0" anchor="ctr">
                        <a:blipFill>
                          <a:blip r:embed="rId3"/>
                          <a:stretch>
                            <a:fillRect l="-746" t="-664773" r="-1191045" b="-21591"/>
                          </a:stretch>
                        </a:blipFill>
                      </a:tcPr>
                    </a:tc>
                    <a:tc>
                      <a:txBody>
                        <a:bodyPr/>
                        <a:lstStyle/>
                        <a:p>
                          <a:pPr marL="0" marR="0" algn="r">
                            <a:lnSpc>
                              <a:spcPct val="115000"/>
                            </a:lnSpc>
                            <a:spcBef>
                              <a:spcPts val="900"/>
                            </a:spcBef>
                            <a:spcAft>
                              <a:spcPts val="900"/>
                            </a:spcAft>
                          </a:pPr>
                          <a:r>
                            <a:rPr lang="en-US" sz="2000" dirty="0">
                              <a:solidFill>
                                <a:schemeClr val="bg1"/>
                              </a:solidFill>
                              <a:effectLst/>
                            </a:rPr>
                            <a:t>Bareback * Cutoff</a:t>
                          </a:r>
                          <a:endParaRPr lang="en-US" sz="1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solidFill>
                      </a:tcPr>
                    </a:tc>
                    <a:tc>
                      <a:txBody>
                        <a:bodyPr/>
                        <a:lstStyle/>
                        <a:p>
                          <a:pPr marL="0" marR="0" algn="ctr">
                            <a:lnSpc>
                              <a:spcPct val="115000"/>
                            </a:lnSpc>
                            <a:spcBef>
                              <a:spcPts val="900"/>
                            </a:spcBef>
                            <a:spcAft>
                              <a:spcPts val="900"/>
                            </a:spcAft>
                          </a:pPr>
                          <a:r>
                            <a:rPr lang="en-US" sz="2400" dirty="0">
                              <a:effectLst/>
                            </a:rPr>
                            <a:t>0.109</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(0.08, 0.14)</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900"/>
                            </a:spcBef>
                            <a:spcAft>
                              <a:spcPts val="900"/>
                            </a:spcAft>
                          </a:pPr>
                          <a:r>
                            <a:rPr lang="en-US" sz="2400" dirty="0">
                              <a:effectLst/>
                            </a:rPr>
                            <a:t>p &lt; 0.001</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5927512"/>
                      </a:ext>
                    </a:extLst>
                  </a:tr>
                </a:tbl>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0AE156-2AA6-4ABE-9C71-20F1AE7373F7}"/>
                  </a:ext>
                </a:extLst>
              </p:cNvPr>
              <p:cNvSpPr/>
              <p:nvPr/>
            </p:nvSpPr>
            <p:spPr>
              <a:xfrm>
                <a:off x="838200" y="1690688"/>
                <a:ext cx="10515600" cy="916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log</m:t>
                                  </m:r>
                                </m:e>
                                <m:sub>
                                  <m:r>
                                    <a:rPr lang="en-US" sz="2400" i="0">
                                      <a:latin typeface="Cambria Math" panose="02040503050406030204" pitchFamily="18" charset="0"/>
                                    </a:rPr>
                                    <m:t>10</m:t>
                                  </m:r>
                                </m:sub>
                              </m:sSub>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𝑥</m:t>
                              </m:r>
                            </m:e>
                          </m:d>
                        </m:sup>
                      </m:sSup>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m>
                            <m:mPr>
                              <m:plcHide m:val="on"/>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0</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2</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3</m:t>
                                    </m:r>
                                  </m:sub>
                                </m:sSub>
                                <m:r>
                                  <a:rPr lang="en-US" sz="2400" i="0">
                                    <a:latin typeface="Cambria Math" panose="02040503050406030204" pitchFamily="18" charset="0"/>
                                  </a:rPr>
                                  <m:t>+</m:t>
                                </m:r>
                                <m:r>
                                  <a:rPr lang="en-US" sz="2400" i="1">
                                    <a:latin typeface="Cambria Math" panose="02040503050406030204" pitchFamily="18" charset="0"/>
                                  </a:rPr>
                                  <m:t>𝜀</m:t>
                                </m:r>
                                <m:r>
                                  <a:rPr lang="en-US" sz="2400" i="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1</m:t>
                                    </m:r>
                                  </m:sub>
                                </m:sSub>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0">
                                        <a:latin typeface="Cambria Math" panose="02040503050406030204" pitchFamily="18" charset="0"/>
                                      </a:rPr>
                                      <m:t>−∞,</m:t>
                                    </m:r>
                                    <m:r>
                                      <a:rPr lang="en-US" sz="2400" i="1">
                                        <a:latin typeface="Cambria Math" panose="02040503050406030204" pitchFamily="18" charset="0"/>
                                      </a:rPr>
                                      <m:t>𝑐</m:t>
                                    </m:r>
                                  </m:e>
                                </m:d>
                              </m:e>
                            </m:mr>
                            <m:m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0</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2</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3</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0">
                                        <a:latin typeface="Cambria Math" panose="02040503050406030204" pitchFamily="18" charset="0"/>
                                      </a:rPr>
                                      <m:t>4</m:t>
                                    </m:r>
                                  </m:sub>
                                </m:sSub>
                                <m:r>
                                  <a:rPr lang="en-US" sz="2400" i="1">
                                    <a:latin typeface="Cambria Math" panose="02040503050406030204" pitchFamily="18" charset="0"/>
                                  </a:rPr>
                                  <m:t>𝑧</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3</m:t>
                                    </m:r>
                                  </m:sub>
                                </m:sSub>
                                <m:r>
                                  <a:rPr lang="en-US" sz="2400" i="0">
                                    <a:latin typeface="Cambria Math" panose="02040503050406030204" pitchFamily="18" charset="0"/>
                                  </a:rPr>
                                  <m:t>+</m:t>
                                </m:r>
                                <m:r>
                                  <a:rPr lang="en-US" sz="2400" i="1">
                                    <a:latin typeface="Cambria Math" panose="02040503050406030204" pitchFamily="18" charset="0"/>
                                  </a:rPr>
                                  <m:t>𝜀</m:t>
                                </m:r>
                                <m:r>
                                  <a:rPr lang="en-US" sz="2400" i="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1</m:t>
                                    </m:r>
                                  </m:sub>
                                </m:sSub>
                                <m:r>
                                  <a:rPr lang="en-US" sz="2400" i="0">
                                    <a:latin typeface="Cambria Math" panose="02040503050406030204" pitchFamily="18" charset="0"/>
                                  </a:rPr>
                                  <m:t>∈</m:t>
                                </m:r>
                                <m:d>
                                  <m:dPr>
                                    <m:begChr m:val="["/>
                                    <m:ctrlPr>
                                      <a:rPr lang="en-US" sz="2400" i="1">
                                        <a:latin typeface="Cambria Math" panose="02040503050406030204" pitchFamily="18" charset="0"/>
                                      </a:rPr>
                                    </m:ctrlPr>
                                  </m:dPr>
                                  <m:e>
                                    <m:r>
                                      <a:rPr lang="en-US" sz="2400" i="1">
                                        <a:latin typeface="Cambria Math" panose="02040503050406030204" pitchFamily="18" charset="0"/>
                                      </a:rPr>
                                      <m:t>𝑐</m:t>
                                    </m:r>
                                    <m:r>
                                      <a:rPr lang="en-US" sz="2400" i="0">
                                        <a:latin typeface="Cambria Math" panose="02040503050406030204" pitchFamily="18" charset="0"/>
                                      </a:rPr>
                                      <m:t>,∞</m:t>
                                    </m:r>
                                  </m:e>
                                </m:d>
                              </m:e>
                            </m:mr>
                          </m:m>
                        </m:e>
                      </m:d>
                    </m:oMath>
                  </m:oMathPara>
                </a14:m>
                <a:endParaRPr lang="en-US" dirty="0"/>
              </a:p>
            </p:txBody>
          </p:sp>
        </mc:Choice>
        <mc:Fallback xmlns="">
          <p:sp>
            <p:nvSpPr>
              <p:cNvPr id="5" name="Rectangle 4">
                <a:extLst>
                  <a:ext uri="{FF2B5EF4-FFF2-40B4-BE49-F238E27FC236}">
                    <a16:creationId xmlns:a16="http://schemas.microsoft.com/office/drawing/2014/main" id="{C60AE156-2AA6-4ABE-9C71-20F1AE7373F7}"/>
                  </a:ext>
                </a:extLst>
              </p:cNvPr>
              <p:cNvSpPr>
                <a:spLocks noRot="1" noChangeAspect="1" noMove="1" noResize="1" noEditPoints="1" noAdjustHandles="1" noChangeArrowheads="1" noChangeShapeType="1" noTextEdit="1"/>
              </p:cNvSpPr>
              <p:nvPr/>
            </p:nvSpPr>
            <p:spPr>
              <a:xfrm>
                <a:off x="838200" y="1690688"/>
                <a:ext cx="10515600" cy="916148"/>
              </a:xfrm>
              <a:prstGeom prst="rect">
                <a:avLst/>
              </a:prstGeom>
              <a:blipFill>
                <a:blip r:embed="rId4"/>
                <a:stretch>
                  <a:fillRect/>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5888CDDE-9FE1-4847-A0A3-3CC410D7F6BF}"/>
              </a:ext>
            </a:extLst>
          </p:cNvPr>
          <p:cNvSpPr/>
          <p:nvPr/>
        </p:nvSpPr>
        <p:spPr>
          <a:xfrm>
            <a:off x="1880172" y="5650787"/>
            <a:ext cx="5188448" cy="120721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36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2A4292-1D53-4FCA-992F-4225DE0F978A}"/>
              </a:ext>
            </a:extLst>
          </p:cNvPr>
          <p:cNvGrpSpPr/>
          <p:nvPr/>
        </p:nvGrpSpPr>
        <p:grpSpPr>
          <a:xfrm>
            <a:off x="984620" y="234387"/>
            <a:ext cx="10222760" cy="6389225"/>
            <a:chOff x="2438400" y="1143000"/>
            <a:chExt cx="7315200" cy="4572000"/>
          </a:xfrm>
        </p:grpSpPr>
        <p:pic>
          <p:nvPicPr>
            <p:cNvPr id="9" name="Picture 8">
              <a:extLst>
                <a:ext uri="{FF2B5EF4-FFF2-40B4-BE49-F238E27FC236}">
                  <a16:creationId xmlns:a16="http://schemas.microsoft.com/office/drawing/2014/main" id="{592FC95F-1EC1-473D-8099-97F21FD9C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pic>
          <p:nvPicPr>
            <p:cNvPr id="13" name="Picture 12">
              <a:extLst>
                <a:ext uri="{FF2B5EF4-FFF2-40B4-BE49-F238E27FC236}">
                  <a16:creationId xmlns:a16="http://schemas.microsoft.com/office/drawing/2014/main" id="{0B2DAFD4-3C74-4DE7-A5B9-487003A0B266}"/>
                </a:ext>
              </a:extLst>
            </p:cNvPr>
            <p:cNvPicPr>
              <a:picLocks noChangeAspect="1"/>
            </p:cNvPicPr>
            <p:nvPr/>
          </p:nvPicPr>
          <p:blipFill rotWithShape="1">
            <a:blip r:embed="rId4">
              <a:extLst>
                <a:ext uri="{28A0092B-C50C-407E-A947-70E740481C1C}">
                  <a14:useLocalDpi xmlns:a14="http://schemas.microsoft.com/office/drawing/2010/main" val="0"/>
                </a:ext>
              </a:extLst>
            </a:blip>
            <a:srcRect t="91203"/>
            <a:stretch/>
          </p:blipFill>
          <p:spPr>
            <a:xfrm>
              <a:off x="2438400" y="5312780"/>
              <a:ext cx="7315200" cy="402220"/>
            </a:xfrm>
            <a:prstGeom prst="rect">
              <a:avLst/>
            </a:prstGeom>
          </p:spPr>
        </p:pic>
      </p:grpSp>
      <p:grpSp>
        <p:nvGrpSpPr>
          <p:cNvPr id="21" name="Group 20">
            <a:extLst>
              <a:ext uri="{FF2B5EF4-FFF2-40B4-BE49-F238E27FC236}">
                <a16:creationId xmlns:a16="http://schemas.microsoft.com/office/drawing/2014/main" id="{64C8B0AD-DFA0-47F5-8A2D-C6D68DA2B451}"/>
              </a:ext>
            </a:extLst>
          </p:cNvPr>
          <p:cNvGrpSpPr/>
          <p:nvPr/>
        </p:nvGrpSpPr>
        <p:grpSpPr>
          <a:xfrm>
            <a:off x="10100172" y="3984290"/>
            <a:ext cx="1902774" cy="1013628"/>
            <a:chOff x="10104699" y="3993267"/>
            <a:chExt cx="1747777" cy="931059"/>
          </a:xfrm>
        </p:grpSpPr>
        <p:pic>
          <p:nvPicPr>
            <p:cNvPr id="18" name="Picture 17">
              <a:extLst>
                <a:ext uri="{FF2B5EF4-FFF2-40B4-BE49-F238E27FC236}">
                  <a16:creationId xmlns:a16="http://schemas.microsoft.com/office/drawing/2014/main" id="{66BEBA77-42DB-4E89-A5CC-DE497A89EEDC}"/>
                </a:ext>
              </a:extLst>
            </p:cNvPr>
            <p:cNvPicPr>
              <a:picLocks noChangeAspect="1"/>
            </p:cNvPicPr>
            <p:nvPr/>
          </p:nvPicPr>
          <p:blipFill rotWithShape="1">
            <a:blip r:embed="rId5">
              <a:extLst>
                <a:ext uri="{28A0092B-C50C-407E-A947-70E740481C1C}">
                  <a14:useLocalDpi xmlns:a14="http://schemas.microsoft.com/office/drawing/2010/main" val="0"/>
                </a:ext>
              </a:extLst>
            </a:blip>
            <a:srcRect l="81582" t="43583" b="40719"/>
            <a:stretch/>
          </p:blipFill>
          <p:spPr>
            <a:xfrm>
              <a:off x="10104699" y="3993267"/>
              <a:ext cx="1747777" cy="931059"/>
            </a:xfrm>
            <a:prstGeom prst="rect">
              <a:avLst/>
            </a:prstGeom>
          </p:spPr>
        </p:pic>
        <p:pic>
          <p:nvPicPr>
            <p:cNvPr id="20" name="Picture 19">
              <a:extLst>
                <a:ext uri="{FF2B5EF4-FFF2-40B4-BE49-F238E27FC236}">
                  <a16:creationId xmlns:a16="http://schemas.microsoft.com/office/drawing/2014/main" id="{D2ED72C2-4F08-4A2D-85E6-326CC924B02F}"/>
                </a:ext>
              </a:extLst>
            </p:cNvPr>
            <p:cNvPicPr>
              <a:picLocks noChangeAspect="1"/>
            </p:cNvPicPr>
            <p:nvPr/>
          </p:nvPicPr>
          <p:blipFill rotWithShape="1">
            <a:blip r:embed="rId6">
              <a:extLst>
                <a:ext uri="{28A0092B-C50C-407E-A947-70E740481C1C}">
                  <a14:useLocalDpi xmlns:a14="http://schemas.microsoft.com/office/drawing/2010/main" val="0"/>
                </a:ext>
              </a:extLst>
            </a:blip>
            <a:srcRect l="81567" t="43354" b="46212"/>
            <a:stretch/>
          </p:blipFill>
          <p:spPr>
            <a:xfrm>
              <a:off x="10104699" y="3993267"/>
              <a:ext cx="1747777" cy="618364"/>
            </a:xfrm>
            <a:prstGeom prst="rect">
              <a:avLst/>
            </a:prstGeom>
          </p:spPr>
        </p:pic>
      </p:grpSp>
      <p:cxnSp>
        <p:nvCxnSpPr>
          <p:cNvPr id="23" name="Straight Connector 22">
            <a:extLst>
              <a:ext uri="{FF2B5EF4-FFF2-40B4-BE49-F238E27FC236}">
                <a16:creationId xmlns:a16="http://schemas.microsoft.com/office/drawing/2014/main" id="{4EF4B863-28A5-42C2-B56C-60DEADB691E6}"/>
              </a:ext>
            </a:extLst>
          </p:cNvPr>
          <p:cNvCxnSpPr/>
          <p:nvPr/>
        </p:nvCxnSpPr>
        <p:spPr>
          <a:xfrm flipV="1">
            <a:off x="10315514" y="2421420"/>
            <a:ext cx="0" cy="56715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4C7742-4D8E-4B5F-BDCA-2639DAB7DEA7}"/>
              </a:ext>
            </a:extLst>
          </p:cNvPr>
          <p:cNvSpPr txBox="1"/>
          <p:nvPr/>
        </p:nvSpPr>
        <p:spPr>
          <a:xfrm>
            <a:off x="10387433" y="2534650"/>
            <a:ext cx="72917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Cutoff</a:t>
            </a:r>
          </a:p>
        </p:txBody>
      </p:sp>
      <p:sp>
        <p:nvSpPr>
          <p:cNvPr id="2" name="Oval 1">
            <a:extLst>
              <a:ext uri="{FF2B5EF4-FFF2-40B4-BE49-F238E27FC236}">
                <a16:creationId xmlns:a16="http://schemas.microsoft.com/office/drawing/2014/main" id="{5EEE0570-D326-43A5-A6C1-AEE8D0AB3BDE}"/>
              </a:ext>
            </a:extLst>
          </p:cNvPr>
          <p:cNvSpPr/>
          <p:nvPr/>
        </p:nvSpPr>
        <p:spPr>
          <a:xfrm>
            <a:off x="10247736" y="3405942"/>
            <a:ext cx="143838" cy="143838"/>
          </a:xfrm>
          <a:prstGeom prst="ellipse">
            <a:avLst/>
          </a:prstGeom>
          <a:solidFill>
            <a:srgbClr val="A6CEE3"/>
          </a:solidFill>
          <a:ln>
            <a:solidFill>
              <a:srgbClr val="A6C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9DE8A0-7DF7-4CF2-AC6F-1E734B23C5AA}"/>
              </a:ext>
            </a:extLst>
          </p:cNvPr>
          <p:cNvSpPr/>
          <p:nvPr/>
        </p:nvSpPr>
        <p:spPr>
          <a:xfrm>
            <a:off x="10243595" y="3709955"/>
            <a:ext cx="143838" cy="143838"/>
          </a:xfrm>
          <a:prstGeom prst="ellipse">
            <a:avLst/>
          </a:prstGeom>
          <a:solidFill>
            <a:srgbClr val="1F78B4"/>
          </a:solidFill>
          <a:ln>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17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F78C-53B7-41C9-BFE8-1B717E30B0E2}"/>
              </a:ext>
            </a:extLst>
          </p:cNvPr>
          <p:cNvSpPr>
            <a:spLocks noGrp="1"/>
          </p:cNvSpPr>
          <p:nvPr>
            <p:ph type="ctrTitle"/>
          </p:nvPr>
        </p:nvSpPr>
        <p:spPr>
          <a:xfrm>
            <a:off x="1524000" y="2235200"/>
            <a:ext cx="9144000" cy="2387600"/>
          </a:xfrm>
        </p:spPr>
        <p:txBody>
          <a:bodyPr anchor="ctr">
            <a:normAutofit fontScale="90000"/>
          </a:bodyPr>
          <a:lstStyle/>
          <a:p>
            <a:pPr algn="l"/>
            <a:r>
              <a:rPr lang="en-US" b="1" dirty="0">
                <a:latin typeface="Courier New" panose="02070309020205020404" pitchFamily="49" charset="0"/>
                <a:cs typeface="Courier New" panose="02070309020205020404" pitchFamily="49" charset="0"/>
              </a:rPr>
              <a:t>ANALYSIS Model ii.</a:t>
            </a:r>
            <a:br>
              <a:rPr lang="en-US" b="1"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Linear Regression to the Quantile</a:t>
            </a:r>
          </a:p>
        </p:txBody>
      </p:sp>
    </p:spTree>
    <p:extLst>
      <p:ext uri="{BB962C8B-B14F-4D97-AF65-F5344CB8AC3E}">
        <p14:creationId xmlns:p14="http://schemas.microsoft.com/office/powerpoint/2010/main" val="229686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4E0F24-3E4B-4CD7-A9B8-65A972878383}"/>
              </a:ext>
            </a:extLst>
          </p:cNvPr>
          <p:cNvGrpSpPr/>
          <p:nvPr/>
        </p:nvGrpSpPr>
        <p:grpSpPr>
          <a:xfrm>
            <a:off x="2666180" y="86093"/>
            <a:ext cx="6620276" cy="6452516"/>
            <a:chOff x="2905544" y="358815"/>
            <a:chExt cx="6380912" cy="6219218"/>
          </a:xfrm>
        </p:grpSpPr>
        <p:pic>
          <p:nvPicPr>
            <p:cNvPr id="6" name="Picture 5">
              <a:extLst>
                <a:ext uri="{FF2B5EF4-FFF2-40B4-BE49-F238E27FC236}">
                  <a16:creationId xmlns:a16="http://schemas.microsoft.com/office/drawing/2014/main" id="{6240EFCD-2050-46CB-9567-CDEB9BB5458D}"/>
                </a:ext>
              </a:extLst>
            </p:cNvPr>
            <p:cNvPicPr>
              <a:picLocks noChangeAspect="1"/>
            </p:cNvPicPr>
            <p:nvPr/>
          </p:nvPicPr>
          <p:blipFill rotWithShape="1">
            <a:blip r:embed="rId3">
              <a:extLst>
                <a:ext uri="{28A0092B-C50C-407E-A947-70E740481C1C}">
                  <a14:useLocalDpi xmlns:a14="http://schemas.microsoft.com/office/drawing/2010/main" val="0"/>
                </a:ext>
              </a:extLst>
            </a:blip>
            <a:srcRect t="33418" r="50000" b="32996"/>
            <a:stretch/>
          </p:blipFill>
          <p:spPr>
            <a:xfrm>
              <a:off x="2905544" y="358815"/>
              <a:ext cx="6380912" cy="3429000"/>
            </a:xfrm>
            <a:prstGeom prst="rect">
              <a:avLst/>
            </a:prstGeom>
          </p:spPr>
        </p:pic>
        <p:pic>
          <p:nvPicPr>
            <p:cNvPr id="9" name="Picture 8">
              <a:extLst>
                <a:ext uri="{FF2B5EF4-FFF2-40B4-BE49-F238E27FC236}">
                  <a16:creationId xmlns:a16="http://schemas.microsoft.com/office/drawing/2014/main" id="{86530C03-1631-493F-9132-29AC1E3A9F5B}"/>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67342"/>
            <a:stretch/>
          </p:blipFill>
          <p:spPr>
            <a:xfrm>
              <a:off x="2905544" y="3243805"/>
              <a:ext cx="6380912" cy="3334228"/>
            </a:xfrm>
            <a:prstGeom prst="rect">
              <a:avLst/>
            </a:prstGeom>
          </p:spPr>
        </p:pic>
      </p:grpSp>
      <p:sp>
        <p:nvSpPr>
          <p:cNvPr id="14" name="TextBox 13">
            <a:extLst>
              <a:ext uri="{FF2B5EF4-FFF2-40B4-BE49-F238E27FC236}">
                <a16:creationId xmlns:a16="http://schemas.microsoft.com/office/drawing/2014/main" id="{FF236531-2042-4746-8BBD-1CAE910C8A10}"/>
              </a:ext>
            </a:extLst>
          </p:cNvPr>
          <p:cNvSpPr txBox="1"/>
          <p:nvPr/>
        </p:nvSpPr>
        <p:spPr>
          <a:xfrm>
            <a:off x="2783849" y="6419498"/>
            <a:ext cx="6620282" cy="383187"/>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Centile of Log</a:t>
            </a:r>
            <a:r>
              <a:rPr lang="en-US" baseline="-25000" dirty="0">
                <a:latin typeface="Arial" panose="020B0604020202020204" pitchFamily="34" charset="0"/>
                <a:cs typeface="Arial" panose="020B0604020202020204" pitchFamily="34" charset="0"/>
              </a:rPr>
              <a:t>10</a:t>
            </a:r>
            <a:r>
              <a:rPr lang="en-US" dirty="0">
                <a:latin typeface="Arial" panose="020B0604020202020204" pitchFamily="34" charset="0"/>
                <a:cs typeface="Arial" panose="020B0604020202020204" pitchFamily="34" charset="0"/>
              </a:rPr>
              <a:t>(Views / Year)</a:t>
            </a:r>
          </a:p>
        </p:txBody>
      </p:sp>
      <p:sp>
        <p:nvSpPr>
          <p:cNvPr id="12" name="TextBox 11">
            <a:extLst>
              <a:ext uri="{FF2B5EF4-FFF2-40B4-BE49-F238E27FC236}">
                <a16:creationId xmlns:a16="http://schemas.microsoft.com/office/drawing/2014/main" id="{D0A64AB7-2E9E-4F47-B436-C0EBCEE9D9DA}"/>
              </a:ext>
            </a:extLst>
          </p:cNvPr>
          <p:cNvSpPr txBox="1"/>
          <p:nvPr/>
        </p:nvSpPr>
        <p:spPr>
          <a:xfrm>
            <a:off x="2666174" y="230881"/>
            <a:ext cx="6620282" cy="383187"/>
          </a:xfrm>
          <a:prstGeom prst="rect">
            <a:avLst/>
          </a:prstGeom>
          <a:solidFill>
            <a:schemeClr val="bg1"/>
          </a:solidFill>
        </p:spPr>
        <p:txBody>
          <a:bodyPr wrap="square" rtlCol="0">
            <a:spAutoFit/>
          </a:bodyPr>
          <a:lstStyle/>
          <a:p>
            <a:pPr algn="ctr"/>
            <a:r>
              <a:rPr lang="en-US" b="1" dirty="0">
                <a:latin typeface="Arial" panose="020B0604020202020204" pitchFamily="34" charset="0"/>
                <a:cs typeface="Arial" panose="020B0604020202020204" pitchFamily="34" charset="0"/>
              </a:rPr>
              <a:t>Bareback</a:t>
            </a:r>
          </a:p>
        </p:txBody>
      </p:sp>
      <p:sp>
        <p:nvSpPr>
          <p:cNvPr id="13" name="TextBox 12">
            <a:extLst>
              <a:ext uri="{FF2B5EF4-FFF2-40B4-BE49-F238E27FC236}">
                <a16:creationId xmlns:a16="http://schemas.microsoft.com/office/drawing/2014/main" id="{A126FA12-B854-4C20-BF92-5E8F5A68C05D}"/>
              </a:ext>
            </a:extLst>
          </p:cNvPr>
          <p:cNvSpPr txBox="1"/>
          <p:nvPr/>
        </p:nvSpPr>
        <p:spPr>
          <a:xfrm>
            <a:off x="2783849" y="3153404"/>
            <a:ext cx="6620282" cy="383187"/>
          </a:xfrm>
          <a:prstGeom prst="rect">
            <a:avLst/>
          </a:prstGeom>
          <a:solidFill>
            <a:schemeClr val="bg1"/>
          </a:solidFill>
        </p:spPr>
        <p:txBody>
          <a:bodyPr wrap="square" rtlCol="0">
            <a:spAutoFit/>
          </a:bodyPr>
          <a:lstStyle/>
          <a:p>
            <a:pPr algn="ctr"/>
            <a:r>
              <a:rPr lang="en-US" b="1" dirty="0">
                <a:latin typeface="Arial" panose="020B0604020202020204" pitchFamily="34" charset="0"/>
                <a:cs typeface="Arial" panose="020B0604020202020204" pitchFamily="34" charset="0"/>
              </a:rPr>
              <a:t>Bareback * Cutoff</a:t>
            </a:r>
          </a:p>
        </p:txBody>
      </p:sp>
      <p:sp>
        <p:nvSpPr>
          <p:cNvPr id="11" name="Rectangle 10">
            <a:extLst>
              <a:ext uri="{FF2B5EF4-FFF2-40B4-BE49-F238E27FC236}">
                <a16:creationId xmlns:a16="http://schemas.microsoft.com/office/drawing/2014/main" id="{1D67E7DC-0806-4A3F-A294-569022714512}"/>
              </a:ext>
            </a:extLst>
          </p:cNvPr>
          <p:cNvSpPr/>
          <p:nvPr/>
        </p:nvSpPr>
        <p:spPr>
          <a:xfrm>
            <a:off x="7569843" y="467112"/>
            <a:ext cx="1585732" cy="5968413"/>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B9E195-A6F6-48FC-8DB1-0B2590589607}"/>
              </a:ext>
            </a:extLst>
          </p:cNvPr>
          <p:cNvSpPr txBox="1"/>
          <p:nvPr/>
        </p:nvSpPr>
        <p:spPr>
          <a:xfrm rot="16200000">
            <a:off x="-733951" y="3201286"/>
            <a:ext cx="6771909"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Model Coefficient Estimate</a:t>
            </a:r>
          </a:p>
        </p:txBody>
      </p:sp>
      <p:cxnSp>
        <p:nvCxnSpPr>
          <p:cNvPr id="17" name="Straight Connector 16">
            <a:extLst>
              <a:ext uri="{FF2B5EF4-FFF2-40B4-BE49-F238E27FC236}">
                <a16:creationId xmlns:a16="http://schemas.microsoft.com/office/drawing/2014/main" id="{90631C21-E5EE-4C69-91A6-CAB3FBCE66EA}"/>
              </a:ext>
            </a:extLst>
          </p:cNvPr>
          <p:cNvCxnSpPr>
            <a:cxnSpLocks/>
          </p:cNvCxnSpPr>
          <p:nvPr/>
        </p:nvCxnSpPr>
        <p:spPr>
          <a:xfrm>
            <a:off x="9838481" y="1481559"/>
            <a:ext cx="439838"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624C57B-DDD0-4882-A47B-6CD90294DDF0}"/>
              </a:ext>
            </a:extLst>
          </p:cNvPr>
          <p:cNvSpPr txBox="1"/>
          <p:nvPr/>
        </p:nvSpPr>
        <p:spPr>
          <a:xfrm>
            <a:off x="10278319" y="1296893"/>
            <a:ext cx="1672241"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Zero line</a:t>
            </a:r>
          </a:p>
        </p:txBody>
      </p:sp>
      <p:cxnSp>
        <p:nvCxnSpPr>
          <p:cNvPr id="20" name="Straight Connector 19">
            <a:extLst>
              <a:ext uri="{FF2B5EF4-FFF2-40B4-BE49-F238E27FC236}">
                <a16:creationId xmlns:a16="http://schemas.microsoft.com/office/drawing/2014/main" id="{D0DCF2B4-4187-4F30-91E1-C8D836988B79}"/>
              </a:ext>
            </a:extLst>
          </p:cNvPr>
          <p:cNvCxnSpPr>
            <a:cxnSpLocks/>
          </p:cNvCxnSpPr>
          <p:nvPr/>
        </p:nvCxnSpPr>
        <p:spPr>
          <a:xfrm>
            <a:off x="9838481" y="2324924"/>
            <a:ext cx="439838"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468448F-D39B-470E-8059-5805A2E20EA7}"/>
              </a:ext>
            </a:extLst>
          </p:cNvPr>
          <p:cNvSpPr txBox="1"/>
          <p:nvPr/>
        </p:nvSpPr>
        <p:spPr>
          <a:xfrm>
            <a:off x="10278319" y="1850891"/>
            <a:ext cx="167224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Mean regression estimate</a:t>
            </a:r>
          </a:p>
        </p:txBody>
      </p:sp>
      <p:cxnSp>
        <p:nvCxnSpPr>
          <p:cNvPr id="22" name="Straight Connector 21">
            <a:extLst>
              <a:ext uri="{FF2B5EF4-FFF2-40B4-BE49-F238E27FC236}">
                <a16:creationId xmlns:a16="http://schemas.microsoft.com/office/drawing/2014/main" id="{7D42ACBD-C37E-4278-8F99-10FFEAFD954A}"/>
              </a:ext>
            </a:extLst>
          </p:cNvPr>
          <p:cNvCxnSpPr>
            <a:cxnSpLocks/>
          </p:cNvCxnSpPr>
          <p:nvPr/>
        </p:nvCxnSpPr>
        <p:spPr>
          <a:xfrm>
            <a:off x="9838481" y="3239106"/>
            <a:ext cx="439838" cy="0"/>
          </a:xfrm>
          <a:prstGeom prst="line">
            <a:avLst/>
          </a:prstGeom>
          <a:ln w="19050">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5F2BB0D-6538-4E81-B271-0A76AFCD83A5}"/>
              </a:ext>
            </a:extLst>
          </p:cNvPr>
          <p:cNvSpPr txBox="1"/>
          <p:nvPr/>
        </p:nvSpPr>
        <p:spPr>
          <a:xfrm>
            <a:off x="10278319" y="2958887"/>
            <a:ext cx="1672241"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Mean regression CIs</a:t>
            </a:r>
          </a:p>
        </p:txBody>
      </p:sp>
      <p:cxnSp>
        <p:nvCxnSpPr>
          <p:cNvPr id="24" name="Straight Connector 23">
            <a:extLst>
              <a:ext uri="{FF2B5EF4-FFF2-40B4-BE49-F238E27FC236}">
                <a16:creationId xmlns:a16="http://schemas.microsoft.com/office/drawing/2014/main" id="{A689E90B-441C-425F-8438-2ADEC47B55B4}"/>
              </a:ext>
            </a:extLst>
          </p:cNvPr>
          <p:cNvCxnSpPr>
            <a:cxnSpLocks/>
          </p:cNvCxnSpPr>
          <p:nvPr/>
        </p:nvCxnSpPr>
        <p:spPr>
          <a:xfrm>
            <a:off x="9838481" y="4382620"/>
            <a:ext cx="439838" cy="0"/>
          </a:xfrm>
          <a:prstGeom prst="line">
            <a:avLst/>
          </a:prstGeom>
          <a:ln w="28575">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1D76A29-D594-4AA2-8A5E-731E720C0F85}"/>
              </a:ext>
            </a:extLst>
          </p:cNvPr>
          <p:cNvSpPr txBox="1"/>
          <p:nvPr/>
        </p:nvSpPr>
        <p:spPr>
          <a:xfrm>
            <a:off x="10278319" y="3885437"/>
            <a:ext cx="167224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Quantile regression estimates</a:t>
            </a:r>
          </a:p>
        </p:txBody>
      </p:sp>
      <p:sp>
        <p:nvSpPr>
          <p:cNvPr id="26" name="Rectangle 25">
            <a:extLst>
              <a:ext uri="{FF2B5EF4-FFF2-40B4-BE49-F238E27FC236}">
                <a16:creationId xmlns:a16="http://schemas.microsoft.com/office/drawing/2014/main" id="{0C8D5206-0E6B-45F3-9E34-37CCAD8303EA}"/>
              </a:ext>
            </a:extLst>
          </p:cNvPr>
          <p:cNvSpPr/>
          <p:nvPr/>
        </p:nvSpPr>
        <p:spPr>
          <a:xfrm>
            <a:off x="9913716" y="5153610"/>
            <a:ext cx="289368" cy="3046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F1DD4D7-4428-4B80-A4CE-9CF71CB9AE88}"/>
              </a:ext>
            </a:extLst>
          </p:cNvPr>
          <p:cNvSpPr txBox="1"/>
          <p:nvPr/>
        </p:nvSpPr>
        <p:spPr>
          <a:xfrm>
            <a:off x="10278319" y="4982784"/>
            <a:ext cx="1672241"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Quantile regression CIs</a:t>
            </a:r>
          </a:p>
        </p:txBody>
      </p:sp>
    </p:spTree>
    <p:extLst>
      <p:ext uri="{BB962C8B-B14F-4D97-AF65-F5344CB8AC3E}">
        <p14:creationId xmlns:p14="http://schemas.microsoft.com/office/powerpoint/2010/main" val="23445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10EA34A-D453-4CA2-B046-0726E9D4B0F3}"/>
              </a:ext>
            </a:extLst>
          </p:cNvPr>
          <p:cNvGraphicFramePr>
            <a:graphicFrameLocks noGrp="1"/>
          </p:cNvGraphicFramePr>
          <p:nvPr>
            <p:extLst>
              <p:ext uri="{D42A27DB-BD31-4B8C-83A1-F6EECF244321}">
                <p14:modId xmlns:p14="http://schemas.microsoft.com/office/powerpoint/2010/main" val="3085856418"/>
              </p:ext>
            </p:extLst>
          </p:nvPr>
        </p:nvGraphicFramePr>
        <p:xfrm>
          <a:off x="552063" y="1690688"/>
          <a:ext cx="11087874" cy="5049826"/>
        </p:xfrm>
        <a:graphic>
          <a:graphicData uri="http://schemas.openxmlformats.org/drawingml/2006/table">
            <a:tbl>
              <a:tblPr firstRow="1" firstCol="1" bandRow="1">
                <a:tableStyleId>{073A0DAA-6AF3-43AB-8588-CEC1D06C72B9}</a:tableStyleId>
              </a:tblPr>
              <a:tblGrid>
                <a:gridCol w="2240094">
                  <a:extLst>
                    <a:ext uri="{9D8B030D-6E8A-4147-A177-3AD203B41FA5}">
                      <a16:colId xmlns:a16="http://schemas.microsoft.com/office/drawing/2014/main" val="4094782003"/>
                    </a:ext>
                  </a:extLst>
                </a:gridCol>
                <a:gridCol w="1849945">
                  <a:extLst>
                    <a:ext uri="{9D8B030D-6E8A-4147-A177-3AD203B41FA5}">
                      <a16:colId xmlns:a16="http://schemas.microsoft.com/office/drawing/2014/main" val="4199779705"/>
                    </a:ext>
                  </a:extLst>
                </a:gridCol>
                <a:gridCol w="1826820">
                  <a:extLst>
                    <a:ext uri="{9D8B030D-6E8A-4147-A177-3AD203B41FA5}">
                      <a16:colId xmlns:a16="http://schemas.microsoft.com/office/drawing/2014/main" val="3190534145"/>
                    </a:ext>
                  </a:extLst>
                </a:gridCol>
                <a:gridCol w="1734322">
                  <a:extLst>
                    <a:ext uri="{9D8B030D-6E8A-4147-A177-3AD203B41FA5}">
                      <a16:colId xmlns:a16="http://schemas.microsoft.com/office/drawing/2014/main" val="530970762"/>
                    </a:ext>
                  </a:extLst>
                </a:gridCol>
                <a:gridCol w="1663473">
                  <a:extLst>
                    <a:ext uri="{9D8B030D-6E8A-4147-A177-3AD203B41FA5}">
                      <a16:colId xmlns:a16="http://schemas.microsoft.com/office/drawing/2014/main" val="2055794427"/>
                    </a:ext>
                  </a:extLst>
                </a:gridCol>
                <a:gridCol w="1773220">
                  <a:extLst>
                    <a:ext uri="{9D8B030D-6E8A-4147-A177-3AD203B41FA5}">
                      <a16:colId xmlns:a16="http://schemas.microsoft.com/office/drawing/2014/main" val="1023136744"/>
                    </a:ext>
                  </a:extLst>
                </a:gridCol>
              </a:tblGrid>
              <a:tr h="240535">
                <a:tc>
                  <a:txBody>
                    <a:bodyPr/>
                    <a:lstStyle/>
                    <a:p>
                      <a:pPr marL="0" marR="0" algn="r">
                        <a:lnSpc>
                          <a:spcPct val="115000"/>
                        </a:lnSpc>
                        <a:spcBef>
                          <a:spcPts val="900"/>
                        </a:spcBef>
                        <a:spcAft>
                          <a:spcPts val="900"/>
                        </a:spcAft>
                      </a:pPr>
                      <a:r>
                        <a:rPr lang="en-US" sz="1600" dirty="0">
                          <a:effectLst/>
                        </a:rPr>
                        <a:t>Tau</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tc>
                  <a:txBody>
                    <a:bodyPr/>
                    <a:lstStyle/>
                    <a:p>
                      <a:pPr marL="0" marR="0" algn="ctr">
                        <a:lnSpc>
                          <a:spcPct val="115000"/>
                        </a:lnSpc>
                        <a:spcBef>
                          <a:spcPts val="900"/>
                        </a:spcBef>
                        <a:spcAft>
                          <a:spcPts val="900"/>
                        </a:spcAft>
                      </a:pPr>
                      <a:r>
                        <a:rPr lang="en-US" sz="1600" dirty="0">
                          <a:effectLst/>
                        </a:rPr>
                        <a:t>(Mean)</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tc>
                  <a:txBody>
                    <a:bodyPr/>
                    <a:lstStyle/>
                    <a:p>
                      <a:pPr marL="0" marR="0" algn="ctr">
                        <a:lnSpc>
                          <a:spcPct val="115000"/>
                        </a:lnSpc>
                        <a:spcBef>
                          <a:spcPts val="900"/>
                        </a:spcBef>
                        <a:spcAft>
                          <a:spcPts val="900"/>
                        </a:spcAft>
                      </a:pPr>
                      <a:r>
                        <a:rPr lang="en-US" sz="1600" dirty="0">
                          <a:effectLst/>
                        </a:rPr>
                        <a:t>0.80</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tc>
                  <a:txBody>
                    <a:bodyPr/>
                    <a:lstStyle/>
                    <a:p>
                      <a:pPr marL="0" marR="0" algn="ctr">
                        <a:lnSpc>
                          <a:spcPct val="115000"/>
                        </a:lnSpc>
                        <a:spcBef>
                          <a:spcPts val="900"/>
                        </a:spcBef>
                        <a:spcAft>
                          <a:spcPts val="900"/>
                        </a:spcAft>
                      </a:pPr>
                      <a:r>
                        <a:rPr lang="en-US" sz="1600" dirty="0">
                          <a:effectLst/>
                        </a:rPr>
                        <a:t>0.85</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tc>
                  <a:txBody>
                    <a:bodyPr/>
                    <a:lstStyle/>
                    <a:p>
                      <a:pPr marL="0" marR="0" algn="ctr">
                        <a:lnSpc>
                          <a:spcPct val="115000"/>
                        </a:lnSpc>
                        <a:spcBef>
                          <a:spcPts val="900"/>
                        </a:spcBef>
                        <a:spcAft>
                          <a:spcPts val="900"/>
                        </a:spcAft>
                      </a:pPr>
                      <a:r>
                        <a:rPr lang="en-US" sz="1600" dirty="0">
                          <a:effectLst/>
                        </a:rPr>
                        <a:t>0.90</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tc>
                  <a:txBody>
                    <a:bodyPr/>
                    <a:lstStyle/>
                    <a:p>
                      <a:pPr marL="0" marR="0" algn="ctr">
                        <a:lnSpc>
                          <a:spcPct val="115000"/>
                        </a:lnSpc>
                        <a:spcBef>
                          <a:spcPts val="900"/>
                        </a:spcBef>
                        <a:spcAft>
                          <a:spcPts val="900"/>
                        </a:spcAft>
                      </a:pPr>
                      <a:r>
                        <a:rPr lang="en-US" sz="1600" dirty="0">
                          <a:effectLst/>
                        </a:rPr>
                        <a:t>0.95</a:t>
                      </a:r>
                      <a:endParaRPr lang="en-US"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tc>
                <a:extLst>
                  <a:ext uri="{0D108BD9-81ED-4DB2-BD59-A6C34878D82A}">
                    <a16:rowId xmlns:a16="http://schemas.microsoft.com/office/drawing/2014/main" val="3324525359"/>
                  </a:ext>
                </a:extLst>
              </a:tr>
              <a:tr h="240535">
                <a:tc>
                  <a:txBody>
                    <a:bodyPr/>
                    <a:lstStyle/>
                    <a:p>
                      <a:pPr marL="0" marR="0" algn="r">
                        <a:lnSpc>
                          <a:spcPct val="115000"/>
                        </a:lnSpc>
                        <a:spcBef>
                          <a:spcPts val="900"/>
                        </a:spcBef>
                        <a:spcAft>
                          <a:spcPts val="900"/>
                        </a:spcAft>
                      </a:pPr>
                      <a:r>
                        <a:rPr lang="en-US" sz="1500" dirty="0">
                          <a:effectLst/>
                        </a:rPr>
                        <a:t>Variable</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gridSpan="5">
                  <a:txBody>
                    <a:bodyPr/>
                    <a:lstStyle/>
                    <a:p>
                      <a:pPr marL="0" marR="0" algn="ctr">
                        <a:lnSpc>
                          <a:spcPct val="115000"/>
                        </a:lnSpc>
                        <a:spcBef>
                          <a:spcPts val="900"/>
                        </a:spcBef>
                        <a:spcAft>
                          <a:spcPts val="900"/>
                        </a:spcAft>
                      </a:pPr>
                      <a:r>
                        <a:rPr lang="en-US" sz="1500" b="1" dirty="0">
                          <a:solidFill>
                            <a:schemeClr val="bg1"/>
                          </a:solidFill>
                          <a:effectLst/>
                        </a:rPr>
                        <a:t>Estimate (CI), p-value significance</a:t>
                      </a:r>
                      <a:endParaRPr lang="en-US" sz="13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121918" marR="121918" marT="60959" marB="60959" anchor="c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2601840"/>
                  </a:ext>
                </a:extLst>
              </a:tr>
              <a:tr h="780444">
                <a:tc>
                  <a:txBody>
                    <a:bodyPr/>
                    <a:lstStyle/>
                    <a:p>
                      <a:pPr marL="0" marR="0" algn="r">
                        <a:lnSpc>
                          <a:spcPct val="150000"/>
                        </a:lnSpc>
                        <a:spcBef>
                          <a:spcPts val="0"/>
                        </a:spcBef>
                        <a:spcAft>
                          <a:spcPts val="0"/>
                        </a:spcAft>
                      </a:pPr>
                      <a:r>
                        <a:rPr lang="en-US" sz="1500" dirty="0">
                          <a:effectLst/>
                        </a:rPr>
                        <a:t>Intercept</a:t>
                      </a:r>
                      <a:endParaRPr lang="en-US" sz="1300" dirty="0">
                        <a:effectLst/>
                      </a:endParaRPr>
                    </a:p>
                    <a:p>
                      <a:pPr marL="0" marR="0" algn="r">
                        <a:lnSpc>
                          <a:spcPct val="150000"/>
                        </a:lnSpc>
                        <a:spcBef>
                          <a:spcPts val="0"/>
                        </a:spcBef>
                        <a:spcAft>
                          <a:spcPts val="0"/>
                        </a:spcAft>
                      </a:pPr>
                      <a:r>
                        <a:rPr lang="en-US" sz="1300" dirty="0">
                          <a:effectLst/>
                        </a:rPr>
                        <a:t>log (views / year) at cutoff</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4.15 (4.14, 4.16)</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0.46 (0.43, 0.48)</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4.68 (4.65, 4.71)</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4.85 (4.82, 4.88) </a:t>
                      </a: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5.11 (5.07, 5.14)</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947110015"/>
                  </a:ext>
                </a:extLst>
              </a:tr>
              <a:tr h="780444">
                <a:tc>
                  <a:txBody>
                    <a:bodyPr/>
                    <a:lstStyle/>
                    <a:p>
                      <a:pPr marL="0" marR="0" algn="r">
                        <a:lnSpc>
                          <a:spcPct val="150000"/>
                        </a:lnSpc>
                        <a:spcBef>
                          <a:spcPts val="0"/>
                        </a:spcBef>
                        <a:spcAft>
                          <a:spcPts val="0"/>
                        </a:spcAft>
                      </a:pPr>
                      <a:r>
                        <a:rPr lang="en-US" sz="1500" dirty="0">
                          <a:effectLst/>
                        </a:rPr>
                        <a:t>Upload date: pre-cutoff</a:t>
                      </a:r>
                      <a:endParaRPr lang="en-US" sz="1300" dirty="0">
                        <a:effectLst/>
                      </a:endParaRPr>
                    </a:p>
                    <a:p>
                      <a:pPr marL="0" marR="0" algn="r">
                        <a:lnSpc>
                          <a:spcPct val="150000"/>
                        </a:lnSpc>
                        <a:spcBef>
                          <a:spcPts val="0"/>
                        </a:spcBef>
                        <a:spcAft>
                          <a:spcPts val="0"/>
                        </a:spcAft>
                      </a:pPr>
                      <a:r>
                        <a:rPr lang="en-US" sz="1300" dirty="0">
                          <a:effectLst/>
                        </a:rPr>
                        <a:t>decimal years, centered</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0.10 (0.10, 0.11)</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0.11 (0.10, 0.12)</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0.12 (0.10, 0.13)</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0.12 (0.10, 0.13) </a:t>
                      </a: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a:effectLst/>
                        </a:rPr>
                        <a:t>0.13 (0.11, 0.15)</a:t>
                      </a:r>
                    </a:p>
                    <a:p>
                      <a:pPr marL="0" marR="0" algn="ctr">
                        <a:lnSpc>
                          <a:spcPct val="150000"/>
                        </a:lnSpc>
                        <a:spcBef>
                          <a:spcPts val="0"/>
                        </a:spcBef>
                        <a:spcAft>
                          <a:spcPts val="0"/>
                        </a:spcAft>
                      </a:pPr>
                      <a:r>
                        <a:rPr lang="en-US" sz="1500" b="1">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921851760"/>
                  </a:ext>
                </a:extLst>
              </a:tr>
              <a:tr h="780444">
                <a:tc>
                  <a:txBody>
                    <a:bodyPr/>
                    <a:lstStyle/>
                    <a:p>
                      <a:pPr marL="0" marR="0" algn="r">
                        <a:lnSpc>
                          <a:spcPct val="150000"/>
                        </a:lnSpc>
                        <a:spcBef>
                          <a:spcPts val="0"/>
                        </a:spcBef>
                        <a:spcAft>
                          <a:spcPts val="0"/>
                        </a:spcAft>
                      </a:pPr>
                      <a:r>
                        <a:rPr lang="en-US" sz="1500" dirty="0">
                          <a:effectLst/>
                        </a:rPr>
                        <a:t>Upload date: post-cutoff</a:t>
                      </a:r>
                      <a:endParaRPr lang="en-US" sz="1300" dirty="0">
                        <a:effectLst/>
                      </a:endParaRPr>
                    </a:p>
                    <a:p>
                      <a:pPr marL="0" marR="0" algn="r">
                        <a:lnSpc>
                          <a:spcPct val="150000"/>
                        </a:lnSpc>
                        <a:spcBef>
                          <a:spcPts val="0"/>
                        </a:spcBef>
                        <a:spcAft>
                          <a:spcPts val="0"/>
                        </a:spcAft>
                      </a:pPr>
                      <a:r>
                        <a:rPr lang="en-US" sz="1300" dirty="0">
                          <a:effectLst/>
                        </a:rPr>
                        <a:t>decimal years, centered</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0.23 (0.22, 0.24)</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0.21 (0.20, 0.22)</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0.20 (0.19, 0.22)</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0.19 (0.18, 0.20) </a:t>
                      </a: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a:effectLst/>
                        </a:rPr>
                        <a:t>0.17 (0.15, 0.19)</a:t>
                      </a:r>
                    </a:p>
                    <a:p>
                      <a:pPr marL="0" marR="0" algn="ctr">
                        <a:lnSpc>
                          <a:spcPct val="150000"/>
                        </a:lnSpc>
                        <a:spcBef>
                          <a:spcPts val="0"/>
                        </a:spcBef>
                        <a:spcAft>
                          <a:spcPts val="0"/>
                        </a:spcAft>
                      </a:pPr>
                      <a:r>
                        <a:rPr lang="en-US" sz="1500" b="1">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416939155"/>
                  </a:ext>
                </a:extLst>
              </a:tr>
              <a:tr h="780444">
                <a:tc>
                  <a:txBody>
                    <a:bodyPr/>
                    <a:lstStyle/>
                    <a:p>
                      <a:pPr marL="0" marR="0" algn="r">
                        <a:lnSpc>
                          <a:spcPct val="150000"/>
                        </a:lnSpc>
                        <a:spcBef>
                          <a:spcPts val="0"/>
                        </a:spcBef>
                        <a:spcAft>
                          <a:spcPts val="0"/>
                        </a:spcAft>
                      </a:pPr>
                      <a:r>
                        <a:rPr lang="en-US" sz="1500" dirty="0">
                          <a:effectLst/>
                        </a:rPr>
                        <a:t>Rating</a:t>
                      </a:r>
                      <a:endParaRPr lang="en-US" sz="1300" dirty="0">
                        <a:effectLst/>
                      </a:endParaRPr>
                    </a:p>
                    <a:p>
                      <a:pPr marL="0" marR="0" algn="r">
                        <a:lnSpc>
                          <a:spcPct val="150000"/>
                        </a:lnSpc>
                        <a:spcBef>
                          <a:spcPts val="0"/>
                        </a:spcBef>
                        <a:spcAft>
                          <a:spcPts val="0"/>
                        </a:spcAft>
                      </a:pPr>
                      <a:r>
                        <a:rPr lang="en-US" sz="1300" dirty="0">
                          <a:effectLst/>
                        </a:rPr>
                        <a:t>normalized</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0.22 (0.22, 0.23)</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0.25 (0.24, 0.26)</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0.26 (0.25, 0.27)</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0.26 (0.25, 0.27) </a:t>
                      </a: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a:effectLst/>
                        </a:rPr>
                        <a:t>0.26 (0.24, 0.27)</a:t>
                      </a:r>
                    </a:p>
                    <a:p>
                      <a:pPr marL="0" marR="0" algn="ctr">
                        <a:lnSpc>
                          <a:spcPct val="150000"/>
                        </a:lnSpc>
                        <a:spcBef>
                          <a:spcPts val="0"/>
                        </a:spcBef>
                        <a:spcAft>
                          <a:spcPts val="0"/>
                        </a:spcAft>
                      </a:pPr>
                      <a:r>
                        <a:rPr lang="en-US" sz="1500" b="1">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3296112396"/>
                  </a:ext>
                </a:extLst>
              </a:tr>
              <a:tr h="497578">
                <a:tc>
                  <a:txBody>
                    <a:bodyPr/>
                    <a:lstStyle/>
                    <a:p>
                      <a:pPr marL="0" marR="0" algn="r">
                        <a:lnSpc>
                          <a:spcPct val="115000"/>
                        </a:lnSpc>
                        <a:spcBef>
                          <a:spcPts val="900"/>
                        </a:spcBef>
                        <a:spcAft>
                          <a:spcPts val="900"/>
                        </a:spcAft>
                      </a:pPr>
                      <a:r>
                        <a:rPr lang="en-US" sz="1500" dirty="0">
                          <a:effectLst/>
                        </a:rPr>
                        <a:t>Bareback</a:t>
                      </a:r>
                      <a:endParaRPr lang="en-US" sz="13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-0.11 (-0.13, -0.08)</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indent="0" algn="ctr">
                        <a:lnSpc>
                          <a:spcPct val="150000"/>
                        </a:lnSpc>
                        <a:spcBef>
                          <a:spcPts val="0"/>
                        </a:spcBef>
                        <a:spcAft>
                          <a:spcPts val="0"/>
                        </a:spcAft>
                        <a:buFontTx/>
                        <a:buNone/>
                      </a:pPr>
                      <a:r>
                        <a:rPr lang="en-US" sz="1500" dirty="0">
                          <a:effectLst/>
                        </a:rPr>
                        <a:t>-0.09 (-0.15, -0.03)</a:t>
                      </a:r>
                    </a:p>
                    <a:p>
                      <a:pPr marL="0" marR="0" indent="0" algn="ctr">
                        <a:lnSpc>
                          <a:spcPct val="150000"/>
                        </a:lnSpc>
                        <a:spcBef>
                          <a:spcPts val="0"/>
                        </a:spcBef>
                        <a:spcAft>
                          <a:spcPts val="0"/>
                        </a:spcAft>
                        <a:buFontTx/>
                        <a:buNone/>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indent="0" algn="ctr">
                        <a:lnSpc>
                          <a:spcPct val="150000"/>
                        </a:lnSpc>
                        <a:spcBef>
                          <a:spcPts val="0"/>
                        </a:spcBef>
                        <a:spcAft>
                          <a:spcPts val="0"/>
                        </a:spcAft>
                        <a:buFontTx/>
                        <a:buNone/>
                      </a:pPr>
                      <a:r>
                        <a:rPr lang="en-US" sz="1500" dirty="0">
                          <a:effectLst/>
                        </a:rPr>
                        <a:t>-0.09 (-0.14, -0.04) </a:t>
                      </a: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indent="0" algn="ctr">
                        <a:lnSpc>
                          <a:spcPct val="150000"/>
                        </a:lnSpc>
                        <a:spcBef>
                          <a:spcPts val="0"/>
                        </a:spcBef>
                        <a:spcAft>
                          <a:spcPts val="0"/>
                        </a:spcAft>
                        <a:buFontTx/>
                        <a:buNone/>
                      </a:pPr>
                      <a:r>
                        <a:rPr lang="en-US" sz="1500" dirty="0">
                          <a:effectLst/>
                        </a:rPr>
                        <a:t>-0.08 (-0.15, 0.00)</a:t>
                      </a:r>
                    </a:p>
                    <a:p>
                      <a:pPr marL="0" marR="0" indent="0" algn="ctr">
                        <a:lnSpc>
                          <a:spcPct val="150000"/>
                        </a:lnSpc>
                        <a:spcBef>
                          <a:spcPts val="0"/>
                        </a:spcBef>
                        <a:spcAft>
                          <a:spcPts val="0"/>
                        </a:spcAft>
                        <a:buFontTx/>
                        <a:buNone/>
                      </a:pPr>
                      <a:r>
                        <a:rPr lang="en-US" sz="1500" b="1" dirty="0">
                          <a:effectLst/>
                        </a:rPr>
                        <a:t>ns</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-0.05 (-0.11, 0.02)</a:t>
                      </a:r>
                    </a:p>
                    <a:p>
                      <a:pPr marL="0" marR="0" algn="ctr">
                        <a:lnSpc>
                          <a:spcPct val="150000"/>
                        </a:lnSpc>
                        <a:spcBef>
                          <a:spcPts val="0"/>
                        </a:spcBef>
                        <a:spcAft>
                          <a:spcPts val="0"/>
                        </a:spcAft>
                      </a:pPr>
                      <a:r>
                        <a:rPr lang="en-US" sz="1500" b="1" dirty="0">
                          <a:effectLst/>
                        </a:rPr>
                        <a:t>ns</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2244371605"/>
                  </a:ext>
                </a:extLst>
              </a:tr>
              <a:tr h="497578">
                <a:tc>
                  <a:txBody>
                    <a:bodyPr/>
                    <a:lstStyle/>
                    <a:p>
                      <a:pPr marL="0" marR="0" algn="r">
                        <a:lnSpc>
                          <a:spcPct val="115000"/>
                        </a:lnSpc>
                        <a:spcBef>
                          <a:spcPts val="900"/>
                        </a:spcBef>
                        <a:spcAft>
                          <a:spcPts val="900"/>
                        </a:spcAft>
                      </a:pPr>
                      <a:r>
                        <a:rPr lang="en-US" sz="1500">
                          <a:effectLst/>
                        </a:rPr>
                        <a:t>Bareback * Cutoff</a:t>
                      </a:r>
                      <a:endParaRPr lang="en-US" sz="130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0.11 (0.08, 0.14)</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0.10 (0.04, 0.16)</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0.11 (0.05, 0.17)</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0.10 (0.01, 0.18)</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tc>
                  <a:txBody>
                    <a:bodyPr/>
                    <a:lstStyle/>
                    <a:p>
                      <a:pPr marL="0" marR="0" algn="ctr">
                        <a:lnSpc>
                          <a:spcPct val="150000"/>
                        </a:lnSpc>
                        <a:spcBef>
                          <a:spcPts val="0"/>
                        </a:spcBef>
                        <a:spcAft>
                          <a:spcPts val="0"/>
                        </a:spcAft>
                      </a:pPr>
                      <a:r>
                        <a:rPr lang="en-US" sz="1500" dirty="0">
                          <a:effectLst/>
                        </a:rPr>
                        <a:t>0.14 (0.05, 0.23)</a:t>
                      </a:r>
                    </a:p>
                    <a:p>
                      <a:pPr marL="0" marR="0" algn="ctr">
                        <a:lnSpc>
                          <a:spcPct val="150000"/>
                        </a:lnSpc>
                        <a:spcBef>
                          <a:spcPts val="0"/>
                        </a:spcBef>
                        <a:spcAft>
                          <a:spcPts val="0"/>
                        </a:spcAft>
                      </a:pPr>
                      <a:r>
                        <a:rPr lang="en-US" sz="1500" b="1" dirty="0">
                          <a:effectLst/>
                        </a:rPr>
                        <a:t>**</a:t>
                      </a:r>
                      <a:endParaRPr lang="en-US" sz="13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91438" marR="91438" marT="0" marB="0" anchor="ctr"/>
                </a:tc>
                <a:extLst>
                  <a:ext uri="{0D108BD9-81ED-4DB2-BD59-A6C34878D82A}">
                    <a16:rowId xmlns:a16="http://schemas.microsoft.com/office/drawing/2014/main" val="3984135206"/>
                  </a:ext>
                </a:extLst>
              </a:tr>
            </a:tbl>
          </a:graphicData>
        </a:graphic>
      </p:graphicFrame>
      <p:sp>
        <p:nvSpPr>
          <p:cNvPr id="8" name="Title 1">
            <a:extLst>
              <a:ext uri="{FF2B5EF4-FFF2-40B4-BE49-F238E27FC236}">
                <a16:creationId xmlns:a16="http://schemas.microsoft.com/office/drawing/2014/main" id="{C01F8DCE-DA78-4017-9C93-91611F369720}"/>
              </a:ext>
            </a:extLst>
          </p:cNvPr>
          <p:cNvSpPr>
            <a:spLocks noGrp="1"/>
          </p:cNvSpPr>
          <p:nvPr>
            <p:ph type="title"/>
          </p:nvPr>
        </p:nvSpPr>
        <p:spPr>
          <a:xfrm>
            <a:off x="838200" y="365125"/>
            <a:ext cx="10643886" cy="1325563"/>
          </a:xfrm>
        </p:spPr>
        <p:txBody>
          <a:bodyPr>
            <a:normAutofit fontScale="90000"/>
          </a:bodyPr>
          <a:lstStyle/>
          <a:p>
            <a:r>
              <a:rPr lang="en-US" b="1" dirty="0">
                <a:latin typeface="Courier New" panose="02070309020205020404" pitchFamily="49" charset="0"/>
                <a:cs typeface="Courier New" panose="02070309020205020404" pitchFamily="49" charset="0"/>
              </a:rPr>
              <a:t>Linear regression to the quantile</a:t>
            </a:r>
            <a:br>
              <a:rPr lang="en-US" b="1" dirty="0">
                <a:latin typeface="Courier New" panose="02070309020205020404" pitchFamily="49" charset="0"/>
                <a:cs typeface="Courier New" panose="02070309020205020404" pitchFamily="49" charset="0"/>
              </a:rPr>
            </a:br>
            <a:r>
              <a:rPr lang="en-US" sz="3600" dirty="0">
                <a:latin typeface="Courier New" panose="02070309020205020404" pitchFamily="49" charset="0"/>
                <a:cs typeface="Courier New" panose="02070309020205020404" pitchFamily="49" charset="0"/>
              </a:rPr>
              <a:t>Results</a:t>
            </a:r>
            <a:endParaRPr lang="en-US"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6FCA8DC-3A55-4DD2-8D1D-465ADF81ADA3}"/>
              </a:ext>
            </a:extLst>
          </p:cNvPr>
          <p:cNvSpPr txBox="1"/>
          <p:nvPr/>
        </p:nvSpPr>
        <p:spPr>
          <a:xfrm>
            <a:off x="552063" y="1690688"/>
            <a:ext cx="11087874" cy="3792391"/>
          </a:xfrm>
          <a:prstGeom prst="rect">
            <a:avLst/>
          </a:prstGeom>
          <a:solidFill>
            <a:schemeClr val="bg1"/>
          </a:solidFill>
          <a:ln>
            <a:noFill/>
          </a:ln>
        </p:spPr>
        <p:txBody>
          <a:bodyPr wrap="square" numCol="2" rtlCol="0">
            <a:noAutofit/>
          </a:bodyPr>
          <a:lstStyle/>
          <a:p>
            <a:r>
              <a:rPr lang="en-US" sz="2800" b="1" dirty="0">
                <a:latin typeface="Courier New" panose="02070309020205020404" pitchFamily="49" charset="0"/>
                <a:cs typeface="Courier New" panose="02070309020205020404" pitchFamily="49" charset="0"/>
              </a:rPr>
              <a:t>PRE-CUTOFF: </a:t>
            </a:r>
            <a:r>
              <a:rPr lang="en-US" sz="2800" dirty="0">
                <a:latin typeface="Courier New" panose="02070309020205020404" pitchFamily="49" charset="0"/>
                <a:cs typeface="Courier New" panose="02070309020205020404" pitchFamily="49" charset="0"/>
              </a:rPr>
              <a:t>(01.01.2014)</a:t>
            </a:r>
          </a:p>
          <a:p>
            <a:r>
              <a:rPr lang="en-US" sz="2800" u="sng" dirty="0">
                <a:latin typeface="Courier New" panose="02070309020205020404" pitchFamily="49" charset="0"/>
                <a:cs typeface="Courier New" panose="02070309020205020404" pitchFamily="49" charset="0"/>
              </a:rPr>
              <a:t>Model 1</a:t>
            </a:r>
            <a:r>
              <a:rPr lang="en-US" sz="2800" dirty="0">
                <a:latin typeface="Courier New" panose="02070309020205020404" pitchFamily="49" charset="0"/>
                <a:cs typeface="Courier New" panose="02070309020205020404" pitchFamily="49" charset="0"/>
              </a:rPr>
              <a:t>:</a:t>
            </a:r>
            <a:endParaRPr lang="en-US" sz="2800" b="1"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10.1k</a:t>
            </a:r>
            <a:r>
              <a:rPr lang="en-US" sz="2800" dirty="0">
                <a:latin typeface="Courier New" panose="02070309020205020404" pitchFamily="49" charset="0"/>
                <a:cs typeface="Courier New" panose="02070309020205020404" pitchFamily="49" charset="0"/>
              </a:rPr>
              <a:t> for bareback</a:t>
            </a:r>
          </a:p>
          <a:p>
            <a:r>
              <a:rPr lang="en-US" sz="2800" b="1" dirty="0">
                <a:latin typeface="Courier New" panose="02070309020205020404" pitchFamily="49" charset="0"/>
                <a:cs typeface="Courier New" panose="02070309020205020404" pitchFamily="49" charset="0"/>
              </a:rPr>
              <a:t>13.0k</a:t>
            </a:r>
            <a:r>
              <a:rPr lang="en-US" sz="2800" dirty="0">
                <a:latin typeface="Courier New" panose="02070309020205020404" pitchFamily="49" charset="0"/>
                <a:cs typeface="Courier New" panose="02070309020205020404" pitchFamily="49" charset="0"/>
              </a:rPr>
              <a:t> for non-bareback</a:t>
            </a:r>
          </a:p>
          <a:p>
            <a:r>
              <a:rPr lang="en-US" sz="2800" u="sng" dirty="0">
                <a:latin typeface="Courier New" panose="02070309020205020404" pitchFamily="49" charset="0"/>
                <a:cs typeface="Courier New" panose="02070309020205020404" pitchFamily="49" charset="0"/>
              </a:rPr>
              <a:t>Model 2 Q0.95</a:t>
            </a:r>
            <a:r>
              <a:rPr lang="en-US" sz="2800" dirty="0">
                <a:latin typeface="Courier New" panose="02070309020205020404" pitchFamily="49" charset="0"/>
                <a:cs typeface="Courier New" panose="02070309020205020404" pitchFamily="49" charset="0"/>
              </a:rPr>
              <a:t>:</a:t>
            </a:r>
            <a:endParaRPr lang="en-US" sz="2800" b="1"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142.1k</a:t>
            </a:r>
            <a:r>
              <a:rPr lang="en-US" sz="2800" dirty="0">
                <a:latin typeface="Courier New" panose="02070309020205020404" pitchFamily="49" charset="0"/>
                <a:cs typeface="Courier New" panose="02070309020205020404" pitchFamily="49" charset="0"/>
              </a:rPr>
              <a:t> for bareback </a:t>
            </a:r>
            <a:r>
              <a:rPr lang="en-US" sz="2800" b="1" dirty="0">
                <a:latin typeface="Courier New" panose="02070309020205020404" pitchFamily="49" charset="0"/>
                <a:cs typeface="Courier New" panose="02070309020205020404" pitchFamily="49" charset="0"/>
              </a:rPr>
              <a:t>115.5k</a:t>
            </a:r>
            <a:r>
              <a:rPr lang="en-US" sz="2800" dirty="0">
                <a:latin typeface="Courier New" panose="02070309020205020404" pitchFamily="49" charset="0"/>
                <a:cs typeface="Courier New" panose="02070309020205020404" pitchFamily="49" charset="0"/>
              </a:rPr>
              <a:t> for non-bareback</a:t>
            </a:r>
          </a:p>
          <a:p>
            <a:endParaRPr lang="en-US" sz="2800"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POST-CUTOFF: </a:t>
            </a:r>
            <a:r>
              <a:rPr lang="en-US" sz="2800" dirty="0">
                <a:latin typeface="Courier New" panose="02070309020205020404" pitchFamily="49" charset="0"/>
                <a:cs typeface="Courier New" panose="02070309020205020404" pitchFamily="49" charset="0"/>
              </a:rPr>
              <a:t>(01.01.2017)</a:t>
            </a:r>
          </a:p>
          <a:p>
            <a:r>
              <a:rPr lang="en-US" sz="2800" u="sng" dirty="0">
                <a:latin typeface="Courier New" panose="02070309020205020404" pitchFamily="49" charset="0"/>
                <a:cs typeface="Courier New" panose="02070309020205020404" pitchFamily="49" charset="0"/>
              </a:rPr>
              <a:t>Model 1</a:t>
            </a:r>
            <a:r>
              <a:rPr lang="en-US" sz="2800" dirty="0">
                <a:latin typeface="Courier New" panose="02070309020205020404" pitchFamily="49" charset="0"/>
                <a:cs typeface="Courier New" panose="02070309020205020404" pitchFamily="49" charset="0"/>
              </a:rPr>
              <a:t>:</a:t>
            </a:r>
            <a:endParaRPr lang="en-US" sz="2800" b="1"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57.1k</a:t>
            </a:r>
            <a:r>
              <a:rPr lang="en-US" sz="2800" dirty="0">
                <a:latin typeface="Courier New" panose="02070309020205020404" pitchFamily="49" charset="0"/>
                <a:cs typeface="Courier New" panose="02070309020205020404" pitchFamily="49" charset="0"/>
              </a:rPr>
              <a:t> for bareback</a:t>
            </a:r>
          </a:p>
          <a:p>
            <a:r>
              <a:rPr lang="en-US" sz="2800" b="1" dirty="0">
                <a:latin typeface="Courier New" panose="02070309020205020404" pitchFamily="49" charset="0"/>
                <a:cs typeface="Courier New" panose="02070309020205020404" pitchFamily="49" charset="0"/>
              </a:rPr>
              <a:t>57.0k</a:t>
            </a:r>
            <a:r>
              <a:rPr lang="en-US" sz="2800" dirty="0">
                <a:latin typeface="Courier New" panose="02070309020205020404" pitchFamily="49" charset="0"/>
                <a:cs typeface="Courier New" panose="02070309020205020404" pitchFamily="49" charset="0"/>
              </a:rPr>
              <a:t> for non-bareback</a:t>
            </a:r>
          </a:p>
          <a:p>
            <a:r>
              <a:rPr lang="en-US" sz="2800" u="sng" dirty="0">
                <a:latin typeface="Courier New" panose="02070309020205020404" pitchFamily="49" charset="0"/>
                <a:cs typeface="Courier New" panose="02070309020205020404" pitchFamily="49" charset="0"/>
              </a:rPr>
              <a:t>Model 2 Q0.95</a:t>
            </a:r>
            <a:r>
              <a:rPr lang="en-US" sz="2800" dirty="0">
                <a:latin typeface="Courier New" panose="02070309020205020404" pitchFamily="49" charset="0"/>
                <a:cs typeface="Courier New" panose="02070309020205020404" pitchFamily="49" charset="0"/>
              </a:rPr>
              <a:t>:</a:t>
            </a:r>
            <a:endParaRPr lang="en-US" sz="2800" b="1"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444.8k</a:t>
            </a:r>
            <a:r>
              <a:rPr lang="en-US" sz="2800" dirty="0">
                <a:latin typeface="Courier New" panose="02070309020205020404" pitchFamily="49" charset="0"/>
                <a:cs typeface="Courier New" panose="02070309020205020404" pitchFamily="49" charset="0"/>
              </a:rPr>
              <a:t> for bareback </a:t>
            </a:r>
            <a:r>
              <a:rPr lang="en-US" sz="2800" b="1" dirty="0">
                <a:latin typeface="Courier New" panose="02070309020205020404" pitchFamily="49" charset="0"/>
                <a:cs typeface="Courier New" panose="02070309020205020404" pitchFamily="49" charset="0"/>
              </a:rPr>
              <a:t>361.5k</a:t>
            </a:r>
            <a:r>
              <a:rPr lang="en-US" sz="2800" dirty="0">
                <a:latin typeface="Courier New" panose="02070309020205020404" pitchFamily="49" charset="0"/>
                <a:cs typeface="Courier New" panose="02070309020205020404" pitchFamily="49" charset="0"/>
              </a:rPr>
              <a:t> for non-bareback</a:t>
            </a:r>
          </a:p>
        </p:txBody>
      </p:sp>
      <p:sp>
        <p:nvSpPr>
          <p:cNvPr id="7" name="Oval 6">
            <a:extLst>
              <a:ext uri="{FF2B5EF4-FFF2-40B4-BE49-F238E27FC236}">
                <a16:creationId xmlns:a16="http://schemas.microsoft.com/office/drawing/2014/main" id="{4AF85941-226F-4057-A598-7CF948C2E2E3}"/>
              </a:ext>
            </a:extLst>
          </p:cNvPr>
          <p:cNvSpPr/>
          <p:nvPr/>
        </p:nvSpPr>
        <p:spPr>
          <a:xfrm>
            <a:off x="8009681" y="5167312"/>
            <a:ext cx="3784922" cy="16413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11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F78C-53B7-41C9-BFE8-1B717E30B0E2}"/>
              </a:ext>
            </a:extLst>
          </p:cNvPr>
          <p:cNvSpPr>
            <a:spLocks noGrp="1"/>
          </p:cNvSpPr>
          <p:nvPr>
            <p:ph type="ctrTitle"/>
          </p:nvPr>
        </p:nvSpPr>
        <p:spPr>
          <a:xfrm>
            <a:off x="1524000" y="2235200"/>
            <a:ext cx="9144000" cy="2387600"/>
          </a:xfrm>
        </p:spPr>
        <p:txBody>
          <a:bodyPr anchor="ctr">
            <a:normAutofit/>
          </a:bodyPr>
          <a:lstStyle/>
          <a:p>
            <a:r>
              <a:rPr lang="en-US" sz="5400" b="1" dirty="0">
                <a:latin typeface="Courier New" panose="02070309020205020404" pitchFamily="49" charset="0"/>
                <a:cs typeface="Courier New" panose="02070309020205020404" pitchFamily="49" charset="0"/>
              </a:rPr>
              <a:t>DISCUSSION</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6750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E360-B83E-4DC8-92FF-835BF791B3B1}"/>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Implications</a:t>
            </a:r>
          </a:p>
        </p:txBody>
      </p:sp>
      <p:sp>
        <p:nvSpPr>
          <p:cNvPr id="3" name="Content Placeholder 2">
            <a:extLst>
              <a:ext uri="{FF2B5EF4-FFF2-40B4-BE49-F238E27FC236}">
                <a16:creationId xmlns:a16="http://schemas.microsoft.com/office/drawing/2014/main" id="{3EA1D876-9D92-4E6D-BE92-1F20DCD97057}"/>
              </a:ext>
            </a:extLst>
          </p:cNvPr>
          <p:cNvSpPr>
            <a:spLocks noGrp="1"/>
          </p:cNvSpPr>
          <p:nvPr>
            <p:ph idx="1"/>
          </p:nvPr>
        </p:nvSpPr>
        <p:spPr>
          <a:xfrm>
            <a:off x="838200" y="1690688"/>
            <a:ext cx="10515600" cy="4802187"/>
          </a:xfrm>
        </p:spPr>
        <p:txBody>
          <a:bodyPr>
            <a:normAutofit/>
          </a:bodyPr>
          <a:lstStyle/>
          <a:p>
            <a:r>
              <a:rPr lang="en-US" sz="2400" dirty="0">
                <a:latin typeface="Courier New" panose="02070309020205020404" pitchFamily="49" charset="0"/>
                <a:cs typeface="Courier New" panose="02070309020205020404" pitchFamily="49" charset="0"/>
              </a:rPr>
              <a:t>Demonstrated rise in popularity of bareback videos has implications for public health practitioners who work with MSM or in sexually transmitted infection control</a:t>
            </a:r>
          </a:p>
          <a:p>
            <a:r>
              <a:rPr lang="en-US" sz="2400" dirty="0">
                <a:latin typeface="Courier New" panose="02070309020205020404" pitchFamily="49" charset="0"/>
                <a:cs typeface="Courier New" panose="02070309020205020404" pitchFamily="49" charset="0"/>
              </a:rPr>
              <a:t>Considering the potential instructive role SEM has for young MSM, import of bareback SEM could be magnified among younger viewers</a:t>
            </a:r>
          </a:p>
          <a:p>
            <a:r>
              <a:rPr lang="en-US" sz="2400" dirty="0">
                <a:latin typeface="Courier New" panose="02070309020205020404" pitchFamily="49" charset="0"/>
                <a:cs typeface="Courier New" panose="02070309020205020404" pitchFamily="49" charset="0"/>
              </a:rPr>
              <a:t>Health equity concerns pertaining to those who can and do use </a:t>
            </a:r>
            <a:r>
              <a:rPr lang="en-US" sz="2400" dirty="0" err="1">
                <a:latin typeface="Courier New" panose="02070309020205020404" pitchFamily="49" charset="0"/>
                <a:cs typeface="Courier New" panose="02070309020205020404" pitchFamily="49" charset="0"/>
              </a:rPr>
              <a:t>PrEP</a:t>
            </a:r>
            <a:r>
              <a:rPr lang="en-US" sz="2400" dirty="0">
                <a:latin typeface="Courier New" panose="02070309020205020404" pitchFamily="49" charset="0"/>
                <a:cs typeface="Courier New" panose="02070309020205020404" pitchFamily="49" charset="0"/>
              </a:rPr>
              <a:t> and those impacted by viewership of UAI in gay SEM</a:t>
            </a:r>
          </a:p>
          <a:p>
            <a:r>
              <a:rPr lang="en-US" sz="2400" dirty="0">
                <a:latin typeface="Courier New" panose="02070309020205020404" pitchFamily="49" charset="0"/>
                <a:cs typeface="Courier New" panose="02070309020205020404" pitchFamily="49" charset="0"/>
              </a:rPr>
              <a:t>Averages can obfuscate the “extremes” in statistical research on media consumption</a:t>
            </a:r>
          </a:p>
          <a:p>
            <a:r>
              <a:rPr lang="en-US" sz="2400" dirty="0">
                <a:latin typeface="Courier New" panose="02070309020205020404" pitchFamily="49" charset="0"/>
                <a:cs typeface="Courier New" panose="02070309020205020404" pitchFamily="49" charset="0"/>
              </a:rPr>
              <a:t>More </a:t>
            </a:r>
            <a:r>
              <a:rPr lang="en-US" sz="2400" b="1" dirty="0">
                <a:latin typeface="Courier New" panose="02070309020205020404" pitchFamily="49" charset="0"/>
                <a:cs typeface="Courier New" panose="02070309020205020404" pitchFamily="49" charset="0"/>
              </a:rPr>
              <a:t>high-quality</a:t>
            </a:r>
            <a:r>
              <a:rPr lang="en-US" sz="2400" dirty="0">
                <a:latin typeface="Courier New" panose="02070309020205020404" pitchFamily="49" charset="0"/>
                <a:cs typeface="Courier New" panose="02070309020205020404" pitchFamily="49" charset="0"/>
              </a:rPr>
              <a:t> research is needed</a:t>
            </a:r>
          </a:p>
        </p:txBody>
      </p:sp>
    </p:spTree>
    <p:extLst>
      <p:ext uri="{BB962C8B-B14F-4D97-AF65-F5344CB8AC3E}">
        <p14:creationId xmlns:p14="http://schemas.microsoft.com/office/powerpoint/2010/main" val="180410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F78C-53B7-41C9-BFE8-1B717E30B0E2}"/>
              </a:ext>
            </a:extLst>
          </p:cNvPr>
          <p:cNvSpPr>
            <a:spLocks noGrp="1"/>
          </p:cNvSpPr>
          <p:nvPr>
            <p:ph type="ctrTitle"/>
          </p:nvPr>
        </p:nvSpPr>
        <p:spPr>
          <a:xfrm>
            <a:off x="1524000" y="2235200"/>
            <a:ext cx="9144000" cy="2387600"/>
          </a:xfrm>
        </p:spPr>
        <p:txBody>
          <a:bodyPr anchor="ctr"/>
          <a:lstStyle/>
          <a:p>
            <a:r>
              <a:rPr lang="en-US" b="1" dirty="0">
                <a:latin typeface="Courier New" panose="02070309020205020404" pitchFamily="49" charset="0"/>
                <a:cs typeface="Courier New" panose="02070309020205020404" pitchFamily="49" charset="0"/>
              </a:rPr>
              <a:t>INTRODUCTION</a:t>
            </a:r>
          </a:p>
        </p:txBody>
      </p:sp>
    </p:spTree>
    <p:extLst>
      <p:ext uri="{BB962C8B-B14F-4D97-AF65-F5344CB8AC3E}">
        <p14:creationId xmlns:p14="http://schemas.microsoft.com/office/powerpoint/2010/main" val="168029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57D45-995E-4ECB-A157-060DD0F154E0}"/>
              </a:ext>
            </a:extLst>
          </p:cNvPr>
          <p:cNvSpPr>
            <a:spLocks noGrp="1"/>
          </p:cNvSpPr>
          <p:nvPr>
            <p:ph type="title"/>
          </p:nvPr>
        </p:nvSpPr>
        <p:spPr>
          <a:xfrm>
            <a:off x="838200" y="365125"/>
            <a:ext cx="10515600" cy="1325563"/>
          </a:xfrm>
        </p:spPr>
        <p:txBody>
          <a:bodyPr/>
          <a:lstStyle/>
          <a:p>
            <a:r>
              <a:rPr lang="en-US" b="1" dirty="0">
                <a:latin typeface="Courier New" panose="02070309020205020404" pitchFamily="49" charset="0"/>
                <a:cs typeface="Courier New" panose="02070309020205020404" pitchFamily="49" charset="0"/>
              </a:rPr>
              <a:t>Limitations</a:t>
            </a:r>
          </a:p>
        </p:txBody>
      </p:sp>
      <p:sp>
        <p:nvSpPr>
          <p:cNvPr id="2" name="TextBox 1">
            <a:extLst>
              <a:ext uri="{FF2B5EF4-FFF2-40B4-BE49-F238E27FC236}">
                <a16:creationId xmlns:a16="http://schemas.microsoft.com/office/drawing/2014/main" id="{4BDB1C29-6D27-4C0F-AC06-7AF58B0D8EBF}"/>
              </a:ext>
            </a:extLst>
          </p:cNvPr>
          <p:cNvSpPr txBox="1"/>
          <p:nvPr/>
        </p:nvSpPr>
        <p:spPr>
          <a:xfrm>
            <a:off x="838200" y="1777429"/>
            <a:ext cx="1051560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Courier New" panose="02070309020205020404" pitchFamily="49" charset="0"/>
                <a:cs typeface="Courier New" panose="02070309020205020404" pitchFamily="49" charset="0"/>
              </a:rPr>
              <a:t>No time series data on views accumulation for videos</a:t>
            </a:r>
          </a:p>
          <a:p>
            <a:pPr marL="457200" indent="-457200">
              <a:buFont typeface="Arial" panose="020B0604020202020204" pitchFamily="34" charset="0"/>
              <a:buChar char="•"/>
            </a:pPr>
            <a:r>
              <a:rPr lang="en-US" sz="2800" dirty="0">
                <a:latin typeface="Courier New" panose="02070309020205020404" pitchFamily="49" charset="0"/>
                <a:cs typeface="Courier New" panose="02070309020205020404" pitchFamily="49" charset="0"/>
              </a:rPr>
              <a:t>Assumption of the sexuality and gender of viewers</a:t>
            </a:r>
          </a:p>
          <a:p>
            <a:pPr marL="457200" indent="-457200">
              <a:buFont typeface="Arial" panose="020B0604020202020204" pitchFamily="34" charset="0"/>
              <a:buChar char="•"/>
            </a:pPr>
            <a:r>
              <a:rPr lang="en-US" sz="2800" dirty="0">
                <a:latin typeface="Courier New" panose="02070309020205020404" pitchFamily="49" charset="0"/>
                <a:cs typeface="Courier New" panose="02070309020205020404" pitchFamily="49" charset="0"/>
              </a:rPr>
              <a:t>Reliance on </a:t>
            </a:r>
            <a:r>
              <a:rPr lang="en-US" sz="2800" dirty="0" err="1">
                <a:latin typeface="Courier New" panose="02070309020205020404" pitchFamily="49" charset="0"/>
                <a:cs typeface="Courier New" panose="02070309020205020404" pitchFamily="49" charset="0"/>
              </a:rPr>
              <a:t>PornHub’s</a:t>
            </a:r>
            <a:r>
              <a:rPr lang="en-US" sz="2800" dirty="0">
                <a:latin typeface="Courier New" panose="02070309020205020404" pitchFamily="49" charset="0"/>
                <a:cs typeface="Courier New" panose="02070309020205020404" pitchFamily="49" charset="0"/>
              </a:rPr>
              <a:t> categorization system for “bareback”</a:t>
            </a:r>
          </a:p>
          <a:p>
            <a:pPr marL="457200" indent="-457200">
              <a:buFont typeface="Arial" panose="020B0604020202020204" pitchFamily="34" charset="0"/>
              <a:buChar char="•"/>
            </a:pPr>
            <a:r>
              <a:rPr lang="en-US" sz="2800" dirty="0">
                <a:latin typeface="Courier New" panose="02070309020205020404" pitchFamily="49" charset="0"/>
                <a:cs typeface="Courier New" panose="02070309020205020404" pitchFamily="49" charset="0"/>
              </a:rPr>
              <a:t>Unable to control for web traffic by country of origin</a:t>
            </a:r>
          </a:p>
          <a:p>
            <a:pPr marL="457200" indent="-457200">
              <a:buFont typeface="Arial" panose="020B0604020202020204" pitchFamily="34" charset="0"/>
              <a:buChar char="•"/>
            </a:pPr>
            <a:r>
              <a:rPr lang="en-US" sz="2800" dirty="0" err="1">
                <a:latin typeface="Courier New" panose="02070309020205020404" pitchFamily="49" charset="0"/>
                <a:cs typeface="Courier New" panose="02070309020205020404" pitchFamily="49" charset="0"/>
              </a:rPr>
              <a:t>PornHub’s</a:t>
            </a:r>
            <a:r>
              <a:rPr lang="en-US" sz="2800" dirty="0">
                <a:latin typeface="Courier New" panose="02070309020205020404" pitchFamily="49" charset="0"/>
                <a:cs typeface="Courier New" panose="02070309020205020404" pitchFamily="49" charset="0"/>
              </a:rPr>
              <a:t> “random video” URL is not so random</a:t>
            </a:r>
          </a:p>
        </p:txBody>
      </p:sp>
    </p:spTree>
    <p:extLst>
      <p:ext uri="{BB962C8B-B14F-4D97-AF65-F5344CB8AC3E}">
        <p14:creationId xmlns:p14="http://schemas.microsoft.com/office/powerpoint/2010/main" val="418596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59EF0-E683-483A-9538-F504F26B8CE6}"/>
              </a:ext>
            </a:extLst>
          </p:cNvPr>
          <p:cNvPicPr>
            <a:picLocks noChangeAspect="1"/>
          </p:cNvPicPr>
          <p:nvPr/>
        </p:nvPicPr>
        <p:blipFill rotWithShape="1">
          <a:blip r:embed="rId3"/>
          <a:srcRect b="11143"/>
          <a:stretch/>
        </p:blipFill>
        <p:spPr>
          <a:xfrm>
            <a:off x="9803757" y="4637296"/>
            <a:ext cx="1925256" cy="2220704"/>
          </a:xfrm>
          <a:prstGeom prst="rect">
            <a:avLst/>
          </a:prstGeom>
        </p:spPr>
      </p:pic>
      <p:sp>
        <p:nvSpPr>
          <p:cNvPr id="2" name="Title 1">
            <a:extLst>
              <a:ext uri="{FF2B5EF4-FFF2-40B4-BE49-F238E27FC236}">
                <a16:creationId xmlns:a16="http://schemas.microsoft.com/office/drawing/2014/main" id="{B0C97E5E-F5D7-419F-9701-CD2B51AFA7A9}"/>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Acknowledgements</a:t>
            </a:r>
          </a:p>
        </p:txBody>
      </p:sp>
      <p:sp>
        <p:nvSpPr>
          <p:cNvPr id="3" name="Content Placeholder 2">
            <a:extLst>
              <a:ext uri="{FF2B5EF4-FFF2-40B4-BE49-F238E27FC236}">
                <a16:creationId xmlns:a16="http://schemas.microsoft.com/office/drawing/2014/main" id="{E7115BA9-6E11-4A60-8771-10B104CED772}"/>
              </a:ext>
            </a:extLst>
          </p:cNvPr>
          <p:cNvSpPr>
            <a:spLocks noGrp="1"/>
          </p:cNvSpPr>
          <p:nvPr>
            <p:ph idx="1"/>
          </p:nvPr>
        </p:nvSpPr>
        <p:spPr>
          <a:xfrm>
            <a:off x="838199" y="1825625"/>
            <a:ext cx="10716491" cy="4864542"/>
          </a:xfrm>
        </p:spPr>
        <p:txBody>
          <a:bodyPr numCol="2">
            <a:normAutofit fontScale="25000" lnSpcReduction="20000"/>
          </a:bodyPr>
          <a:lstStyle/>
          <a:p>
            <a:pPr marL="0" indent="0">
              <a:buNone/>
            </a:pPr>
            <a:r>
              <a:rPr lang="en-US" sz="9600" dirty="0">
                <a:latin typeface="Courier New" panose="02070309020205020404" pitchFamily="49" charset="0"/>
                <a:cs typeface="Courier New" panose="02070309020205020404" pitchFamily="49" charset="0"/>
              </a:rPr>
              <a:t>Robert Blum (JHSPH)</a:t>
            </a:r>
          </a:p>
          <a:p>
            <a:pPr marL="0" indent="0">
              <a:buNone/>
            </a:pPr>
            <a:r>
              <a:rPr lang="en-US" sz="9600" dirty="0">
                <a:latin typeface="Courier New" panose="02070309020205020404" pitchFamily="49" charset="0"/>
                <a:cs typeface="Courier New" panose="02070309020205020404" pitchFamily="49" charset="0"/>
              </a:rPr>
              <a:t>Susan Sherman (JHSPH)</a:t>
            </a:r>
          </a:p>
          <a:p>
            <a:pPr marL="0" indent="0">
              <a:buNone/>
            </a:pPr>
            <a:r>
              <a:rPr lang="en-US" sz="9600" dirty="0">
                <a:latin typeface="Courier New" panose="02070309020205020404" pitchFamily="49" charset="0"/>
                <a:cs typeface="Courier New" panose="02070309020205020404" pitchFamily="49" charset="0"/>
              </a:rPr>
              <a:t>John </a:t>
            </a:r>
            <a:r>
              <a:rPr lang="en-US" sz="9600" dirty="0" err="1">
                <a:latin typeface="Courier New" panose="02070309020205020404" pitchFamily="49" charset="0"/>
                <a:cs typeface="Courier New" panose="02070309020205020404" pitchFamily="49" charset="0"/>
              </a:rPr>
              <a:t>Muschelli</a:t>
            </a:r>
            <a:r>
              <a:rPr lang="en-US" sz="9600" dirty="0">
                <a:latin typeface="Courier New" panose="02070309020205020404" pitchFamily="49" charset="0"/>
                <a:cs typeface="Courier New" panose="02070309020205020404" pitchFamily="49" charset="0"/>
              </a:rPr>
              <a:t> (JHSPH)</a:t>
            </a:r>
          </a:p>
          <a:p>
            <a:pPr marL="0" indent="0">
              <a:buNone/>
            </a:pPr>
            <a:r>
              <a:rPr lang="en-US" sz="9600" dirty="0">
                <a:latin typeface="Courier New" panose="02070309020205020404" pitchFamily="49" charset="0"/>
                <a:cs typeface="Courier New" panose="02070309020205020404" pitchFamily="49" charset="0"/>
              </a:rPr>
              <a:t>Jeff Leek (JHSPH)</a:t>
            </a:r>
          </a:p>
          <a:p>
            <a:pPr marL="0" indent="0">
              <a:buNone/>
            </a:pPr>
            <a:r>
              <a:rPr lang="en-US" sz="9600" dirty="0">
                <a:latin typeface="Courier New" panose="02070309020205020404" pitchFamily="49" charset="0"/>
                <a:cs typeface="Courier New" panose="02070309020205020404" pitchFamily="49" charset="0"/>
              </a:rPr>
              <a:t>Eric </a:t>
            </a:r>
            <a:r>
              <a:rPr lang="en-US" sz="9600" dirty="0" err="1">
                <a:latin typeface="Courier New" panose="02070309020205020404" pitchFamily="49" charset="0"/>
                <a:cs typeface="Courier New" panose="02070309020205020404" pitchFamily="49" charset="0"/>
              </a:rPr>
              <a:t>Schrimshaw</a:t>
            </a:r>
            <a:r>
              <a:rPr lang="en-US" sz="9600" dirty="0">
                <a:latin typeface="Courier New" panose="02070309020205020404" pitchFamily="49" charset="0"/>
                <a:cs typeface="Courier New" panose="02070309020205020404" pitchFamily="49" charset="0"/>
              </a:rPr>
              <a:t> (Columbia SPH)</a:t>
            </a:r>
          </a:p>
          <a:p>
            <a:pPr marL="0" indent="0">
              <a:buNone/>
            </a:pPr>
            <a:r>
              <a:rPr lang="en-US" sz="9600" dirty="0">
                <a:latin typeface="Courier New" panose="02070309020205020404" pitchFamily="49" charset="0"/>
                <a:cs typeface="Courier New" panose="02070309020205020404" pitchFamily="49" charset="0"/>
              </a:rPr>
              <a:t>Steven Dashiell (UMBC)</a:t>
            </a:r>
          </a:p>
          <a:p>
            <a:pPr marL="0" indent="0">
              <a:buNone/>
            </a:pPr>
            <a:r>
              <a:rPr lang="en-US" sz="9600" dirty="0">
                <a:latin typeface="Courier New" panose="02070309020205020404" pitchFamily="49" charset="0"/>
                <a:cs typeface="Courier New" panose="02070309020205020404" pitchFamily="49" charset="0"/>
              </a:rPr>
              <a:t>Daniel Simpson (U of Toronto)</a:t>
            </a:r>
          </a:p>
          <a:p>
            <a:pPr marL="0" indent="0">
              <a:buNone/>
            </a:pPr>
            <a:r>
              <a:rPr lang="en-US" sz="9600" dirty="0">
                <a:latin typeface="Courier New" panose="02070309020205020404" pitchFamily="49" charset="0"/>
                <a:cs typeface="Courier New" panose="02070309020205020404" pitchFamily="49" charset="0"/>
              </a:rPr>
              <a:t>Ben Ackerman (JHSPH)</a:t>
            </a:r>
          </a:p>
          <a:p>
            <a:pPr marL="0" indent="0">
              <a:buNone/>
            </a:pPr>
            <a:r>
              <a:rPr lang="en-US" sz="9600" dirty="0">
                <a:latin typeface="Courier New" panose="02070309020205020404" pitchFamily="49" charset="0"/>
                <a:cs typeface="Courier New" panose="02070309020205020404" pitchFamily="49" charset="0"/>
              </a:rPr>
              <a:t>Stephen Cristiano (JHSPH)</a:t>
            </a:r>
          </a:p>
          <a:p>
            <a:pPr marL="0" indent="0">
              <a:buNone/>
            </a:pPr>
            <a:r>
              <a:rPr lang="en-US" sz="9600" dirty="0">
                <a:latin typeface="Courier New" panose="02070309020205020404" pitchFamily="49" charset="0"/>
                <a:cs typeface="Courier New" panose="02070309020205020404" pitchFamily="49" charset="0"/>
              </a:rPr>
              <a:t>Blair Berger (JHSPH)</a:t>
            </a:r>
          </a:p>
          <a:p>
            <a:pPr marL="0" indent="0">
              <a:buNone/>
            </a:pPr>
            <a:r>
              <a:rPr lang="en-US" sz="9600" dirty="0">
                <a:latin typeface="Courier New" panose="02070309020205020404" pitchFamily="49" charset="0"/>
                <a:cs typeface="Courier New" panose="02070309020205020404" pitchFamily="49" charset="0"/>
              </a:rPr>
              <a:t>JHPCE Staff</a:t>
            </a:r>
          </a:p>
          <a:p>
            <a:pPr marL="0" indent="0">
              <a:buNone/>
            </a:pPr>
            <a:r>
              <a:rPr lang="en-US" sz="9600" dirty="0">
                <a:latin typeface="Courier New" panose="02070309020205020404" pitchFamily="49" charset="0"/>
                <a:cs typeface="Courier New" panose="02070309020205020404" pitchFamily="49" charset="0"/>
              </a:rPr>
              <a:t>My </a:t>
            </a:r>
            <a:r>
              <a:rPr lang="en-US" sz="9600" dirty="0" err="1">
                <a:latin typeface="Courier New" panose="02070309020205020404" pitchFamily="49" charset="0"/>
                <a:cs typeface="Courier New" panose="02070309020205020404" pitchFamily="49" charset="0"/>
              </a:rPr>
              <a:t>PopFamily</a:t>
            </a:r>
            <a:endParaRPr lang="en-US" sz="9600" dirty="0">
              <a:latin typeface="Courier New" panose="02070309020205020404" pitchFamily="49" charset="0"/>
              <a:cs typeface="Courier New" panose="02070309020205020404" pitchFamily="49" charset="0"/>
            </a:endParaRPr>
          </a:p>
          <a:p>
            <a:pPr marL="0" indent="0">
              <a:buNone/>
            </a:pPr>
            <a:r>
              <a:rPr lang="en-US" sz="9600" dirty="0">
                <a:latin typeface="Courier New" panose="02070309020205020404" pitchFamily="49" charset="0"/>
                <a:cs typeface="Courier New" panose="02070309020205020404" pitchFamily="49" charset="0"/>
              </a:rPr>
              <a:t>The R Open Source Community</a:t>
            </a:r>
          </a:p>
          <a:p>
            <a:pPr marL="0" indent="0">
              <a:buNone/>
            </a:pPr>
            <a:r>
              <a:rPr lang="en-US" sz="9600" dirty="0">
                <a:latin typeface="Courier New" panose="02070309020205020404" pitchFamily="49" charset="0"/>
                <a:cs typeface="Courier New" panose="02070309020205020404" pitchFamily="49" charset="0"/>
              </a:rPr>
              <a:t>Coffee</a:t>
            </a:r>
          </a:p>
          <a:p>
            <a:pPr marL="0" indent="0">
              <a:buNone/>
            </a:pPr>
            <a:r>
              <a:rPr lang="en-US" sz="9600" dirty="0" err="1">
                <a:latin typeface="Courier New" panose="02070309020205020404" pitchFamily="49" charset="0"/>
                <a:cs typeface="Courier New" panose="02070309020205020404" pitchFamily="49" charset="0"/>
              </a:rPr>
              <a:t>Lofi</a:t>
            </a:r>
            <a:r>
              <a:rPr lang="en-US" sz="9600" dirty="0">
                <a:latin typeface="Courier New" panose="02070309020205020404" pitchFamily="49" charset="0"/>
                <a:cs typeface="Courier New" panose="02070309020205020404" pitchFamily="49" charset="0"/>
              </a:rPr>
              <a:t> Hip Hop Radio on YouTube</a:t>
            </a:r>
          </a:p>
          <a:p>
            <a:pPr marL="0" indent="0">
              <a:buNone/>
            </a:pPr>
            <a:r>
              <a:rPr lang="en-US" sz="9600" dirty="0">
                <a:latin typeface="Courier New" panose="02070309020205020404" pitchFamily="49" charset="0"/>
                <a:cs typeface="Courier New" panose="02070309020205020404" pitchFamily="49" charset="0"/>
              </a:rPr>
              <a:t>Haus of 910 N. Calvert</a:t>
            </a:r>
          </a:p>
          <a:p>
            <a:pPr marL="0" indent="0">
              <a:buNone/>
            </a:pPr>
            <a:endParaRPr lang="en-US" sz="9600" dirty="0">
              <a:latin typeface="Courier New" panose="02070309020205020404" pitchFamily="49" charset="0"/>
              <a:cs typeface="Courier New" panose="02070309020205020404" pitchFamily="49" charset="0"/>
            </a:endParaRPr>
          </a:p>
          <a:p>
            <a:pPr marL="0" indent="0">
              <a:buNone/>
            </a:pPr>
            <a:endParaRPr lang="en-US" sz="9600" dirty="0">
              <a:latin typeface="Courier New" panose="02070309020205020404" pitchFamily="49" charset="0"/>
              <a:cs typeface="Courier New" panose="02070309020205020404" pitchFamily="49" charset="0"/>
            </a:endParaRPr>
          </a:p>
          <a:p>
            <a:pPr marL="0" indent="0">
              <a:buNone/>
            </a:pPr>
            <a:endParaRPr lang="en-US" sz="9600" dirty="0">
              <a:latin typeface="Courier New" panose="02070309020205020404" pitchFamily="49" charset="0"/>
              <a:cs typeface="Courier New" panose="02070309020205020404" pitchFamily="49" charset="0"/>
            </a:endParaRPr>
          </a:p>
          <a:p>
            <a:pPr marL="0" indent="0">
              <a:buNone/>
            </a:pPr>
            <a:endParaRPr lang="en-US" sz="9600" dirty="0">
              <a:latin typeface="Courier New" panose="02070309020205020404" pitchFamily="49" charset="0"/>
              <a:cs typeface="Courier New" panose="02070309020205020404" pitchFamily="49" charset="0"/>
            </a:endParaRPr>
          </a:p>
          <a:p>
            <a:pPr marL="0" indent="0">
              <a:buNone/>
            </a:pPr>
            <a:r>
              <a:rPr lang="en-US" sz="9600" dirty="0">
                <a:latin typeface="Courier New" panose="02070309020205020404" pitchFamily="49" charset="0"/>
                <a:cs typeface="Courier New" panose="02070309020205020404" pitchFamily="49" charset="0"/>
              </a:rPr>
              <a:t>My friends</a:t>
            </a:r>
          </a:p>
          <a:p>
            <a:pPr marL="0" indent="0">
              <a:buNone/>
            </a:pPr>
            <a:r>
              <a:rPr lang="en-US" sz="9600" dirty="0">
                <a:latin typeface="Courier New" panose="02070309020205020404" pitchFamily="49" charset="0"/>
                <a:cs typeface="Courier New" panose="02070309020205020404" pitchFamily="49" charset="0"/>
              </a:rPr>
              <a:t>&amp; my family</a:t>
            </a:r>
          </a:p>
          <a:p>
            <a:pPr marL="0" inden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17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E3AB-6B47-4F3C-89D9-34D5CE4C8FB7}"/>
              </a:ext>
            </a:extLst>
          </p:cNvPr>
          <p:cNvSpPr>
            <a:spLocks noGrp="1"/>
          </p:cNvSpPr>
          <p:nvPr>
            <p:ph type="title"/>
          </p:nvPr>
        </p:nvSpPr>
        <p:spPr>
          <a:xfrm>
            <a:off x="838200" y="307251"/>
            <a:ext cx="10515600" cy="1325563"/>
          </a:xfrm>
        </p:spPr>
        <p:txBody>
          <a:bodyPr/>
          <a:lstStyle/>
          <a:p>
            <a:r>
              <a:rPr lang="en-US" b="1" dirty="0">
                <a:latin typeface="Courier New" panose="02070309020205020404" pitchFamily="49" charset="0"/>
                <a:cs typeface="Courier New" panose="02070309020205020404" pitchFamily="49" charset="0"/>
              </a:rPr>
              <a:t>Background</a:t>
            </a:r>
          </a:p>
        </p:txBody>
      </p:sp>
      <p:sp>
        <p:nvSpPr>
          <p:cNvPr id="7" name="TextBox 6">
            <a:extLst>
              <a:ext uri="{FF2B5EF4-FFF2-40B4-BE49-F238E27FC236}">
                <a16:creationId xmlns:a16="http://schemas.microsoft.com/office/drawing/2014/main" id="{A25082E7-60BB-4C11-94D3-FBACEBE86054}"/>
              </a:ext>
            </a:extLst>
          </p:cNvPr>
          <p:cNvSpPr txBox="1"/>
          <p:nvPr/>
        </p:nvSpPr>
        <p:spPr>
          <a:xfrm>
            <a:off x="838199" y="1632814"/>
            <a:ext cx="10515599" cy="5016758"/>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Condoms had been the standard for gay sexually explicit media</a:t>
            </a:r>
            <a:r>
              <a:rPr lang="en-US" sz="2000" dirty="0">
                <a:latin typeface="Courier New" panose="02070309020205020404" pitchFamily="49" charset="0"/>
                <a:cs typeface="Courier New" panose="02070309020205020404" pitchFamily="49" charset="0"/>
              </a:rPr>
              <a:t> (SEM) since the AIDS crisis. Unprotected anal intercourse (UAI) was regarded as kink and the domain of niche production studios.</a:t>
            </a:r>
          </a:p>
          <a:p>
            <a:pPr marL="285750" indent="-285750">
              <a:buFont typeface="Arial" panose="020B0604020202020204" pitchFamily="34" charset="0"/>
              <a:buChar char="•"/>
            </a:pPr>
            <a:r>
              <a:rPr lang="en-US" sz="2000" b="1" dirty="0">
                <a:latin typeface="Courier New" panose="02070309020205020404" pitchFamily="49" charset="0"/>
                <a:cs typeface="Courier New" panose="02070309020205020404" pitchFamily="49" charset="0"/>
              </a:rPr>
              <a:t>Positive association between watching UAI and participating in the activity</a:t>
            </a:r>
          </a:p>
          <a:p>
            <a:pPr marL="742950" lvl="1" indent="-28575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2011 study: MSM whose porn consumption was &gt; 75% UAI: OR 8.1</a:t>
            </a:r>
          </a:p>
          <a:p>
            <a:pPr marL="285750" indent="-28575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Advent of pre-exposure prophylaxis (</a:t>
            </a:r>
            <a:r>
              <a:rPr lang="en-US" sz="2000" dirty="0" err="1">
                <a:latin typeface="Courier New" panose="02070309020205020404" pitchFamily="49" charset="0"/>
                <a:cs typeface="Courier New" panose="02070309020205020404" pitchFamily="49" charset="0"/>
              </a:rPr>
              <a:t>PrEP</a:t>
            </a:r>
            <a:r>
              <a:rPr lang="en-US" sz="2000" dirty="0">
                <a:latin typeface="Courier New" panose="02070309020205020404" pitchFamily="49" charset="0"/>
                <a:cs typeface="Courier New" panose="02070309020205020404" pitchFamily="49" charset="0"/>
              </a:rPr>
              <a:t>) has stirred fears of </a:t>
            </a:r>
            <a:r>
              <a:rPr lang="en-US" sz="2000" b="1" dirty="0">
                <a:latin typeface="Courier New" panose="02070309020205020404" pitchFamily="49" charset="0"/>
                <a:cs typeface="Courier New" panose="02070309020205020404" pitchFamily="49" charset="0"/>
              </a:rPr>
              <a:t>“risk compensation”</a:t>
            </a:r>
            <a:r>
              <a:rPr lang="en-US" sz="2000" dirty="0">
                <a:latin typeface="Courier New" panose="02070309020205020404" pitchFamily="49" charset="0"/>
                <a:cs typeface="Courier New" panose="02070309020205020404" pitchFamily="49" charset="0"/>
              </a:rPr>
              <a:t> among MSM</a:t>
            </a:r>
          </a:p>
          <a:p>
            <a:pPr marL="742950" lvl="1" indent="-28575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2016 meta-analysis: IRR of 44.6 for MSM on </a:t>
            </a:r>
            <a:r>
              <a:rPr lang="en-US" sz="2000" dirty="0" err="1">
                <a:latin typeface="Courier New" panose="02070309020205020404" pitchFamily="49" charset="0"/>
                <a:cs typeface="Courier New" panose="02070309020205020404" pitchFamily="49" charset="0"/>
              </a:rPr>
              <a:t>PrEP</a:t>
            </a:r>
            <a:r>
              <a:rPr lang="en-US" sz="2000" dirty="0">
                <a:latin typeface="Courier New" panose="02070309020205020404" pitchFamily="49" charset="0"/>
                <a:cs typeface="Courier New" panose="02070309020205020404" pitchFamily="49" charset="0"/>
              </a:rPr>
              <a:t> acquiring  syphilis vs. MSM not on </a:t>
            </a:r>
            <a:r>
              <a:rPr lang="en-US" sz="2000" dirty="0" err="1">
                <a:latin typeface="Courier New" panose="02070309020205020404" pitchFamily="49" charset="0"/>
                <a:cs typeface="Courier New" panose="02070309020205020404" pitchFamily="49" charset="0"/>
              </a:rPr>
              <a:t>PrEP</a:t>
            </a:r>
            <a:endParaRPr lang="en-US" sz="20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Role SEM has in </a:t>
            </a:r>
            <a:r>
              <a:rPr lang="en-US" sz="2000" b="1" dirty="0">
                <a:latin typeface="Courier New" panose="02070309020205020404" pitchFamily="49" charset="0"/>
                <a:cs typeface="Courier New" panose="02070309020205020404" pitchFamily="49" charset="0"/>
              </a:rPr>
              <a:t>sexuality education</a:t>
            </a:r>
          </a:p>
          <a:p>
            <a:pPr marL="742950" lvl="1" indent="-28575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2010 qualitative study of n = 57 young MSM: SEM was “one of the most common informal sources of sexual information”</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No studies to date have examined the impact these </a:t>
            </a:r>
            <a:r>
              <a:rPr lang="en-US" sz="2000" dirty="0" err="1">
                <a:latin typeface="Courier New" panose="02070309020205020404" pitchFamily="49" charset="0"/>
                <a:cs typeface="Courier New" panose="02070309020205020404" pitchFamily="49" charset="0"/>
              </a:rPr>
              <a:t>PrEP</a:t>
            </a:r>
            <a:r>
              <a:rPr lang="en-US" sz="2000" dirty="0">
                <a:latin typeface="Courier New" panose="02070309020205020404" pitchFamily="49" charset="0"/>
                <a:cs typeface="Courier New" panose="02070309020205020404" pitchFamily="49" charset="0"/>
              </a:rPr>
              <a:t>-associated cultural and sexual shifts among MSM have had on SEM consumption.</a:t>
            </a:r>
          </a:p>
        </p:txBody>
      </p:sp>
    </p:spTree>
    <p:extLst>
      <p:ext uri="{BB962C8B-B14F-4D97-AF65-F5344CB8AC3E}">
        <p14:creationId xmlns:p14="http://schemas.microsoft.com/office/powerpoint/2010/main" val="134464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A9A3-D25E-4D2F-9F00-F006A703072D}"/>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Question</a:t>
            </a:r>
          </a:p>
        </p:txBody>
      </p:sp>
      <p:sp>
        <p:nvSpPr>
          <p:cNvPr id="3" name="Content Placeholder 2">
            <a:extLst>
              <a:ext uri="{FF2B5EF4-FFF2-40B4-BE49-F238E27FC236}">
                <a16:creationId xmlns:a16="http://schemas.microsoft.com/office/drawing/2014/main" id="{D0CD9FBA-48C4-4C6C-8FFE-71A9467C8CF9}"/>
              </a:ext>
            </a:extLst>
          </p:cNvPr>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Is there a relationship between condom utilization employed in SEM featuring MSM and:</a:t>
            </a:r>
          </a:p>
          <a:p>
            <a:r>
              <a:rPr lang="en-US" dirty="0">
                <a:latin typeface="Courier New" panose="02070309020205020404" pitchFamily="49" charset="0"/>
                <a:cs typeface="Courier New" panose="02070309020205020404" pitchFamily="49" charset="0"/>
              </a:rPr>
              <a:t>their consumers' viewing habits on the popular pornographic website </a:t>
            </a:r>
            <a:r>
              <a:rPr lang="en-US" dirty="0" err="1">
                <a:latin typeface="Courier New" panose="02070309020205020404" pitchFamily="49" charset="0"/>
                <a:cs typeface="Courier New" panose="02070309020205020404" pitchFamily="49" charset="0"/>
              </a:rPr>
              <a:t>PornHub</a:t>
            </a:r>
            <a:r>
              <a:rPr lang="en-US" dirty="0">
                <a:latin typeface="Courier New" panose="02070309020205020404" pitchFamily="49" charset="0"/>
                <a:cs typeface="Courier New" panose="02070309020205020404" pitchFamily="49" charset="0"/>
              </a:rPr>
              <a:t> (PH) in the United States in the last 10 years, and</a:t>
            </a:r>
          </a:p>
          <a:p>
            <a:r>
              <a:rPr lang="en-US" dirty="0">
                <a:latin typeface="Courier New" panose="02070309020205020404" pitchFamily="49" charset="0"/>
                <a:cs typeface="Courier New" panose="02070309020205020404" pitchFamily="49" charset="0"/>
              </a:rPr>
              <a:t>new guidelines recommended by the Center for Disease Control (CDC) for Truvada to be used as </a:t>
            </a:r>
            <a:r>
              <a:rPr lang="en-US" dirty="0" err="1">
                <a:latin typeface="Courier New" panose="02070309020205020404" pitchFamily="49" charset="0"/>
                <a:cs typeface="Courier New" panose="02070309020205020404" pitchFamily="49" charset="0"/>
              </a:rPr>
              <a:t>PrEP</a:t>
            </a:r>
            <a:r>
              <a:rPr lang="en-US" dirty="0">
                <a:latin typeface="Courier New" panose="02070309020205020404" pitchFamily="49" charset="0"/>
                <a:cs typeface="Courier New" panose="02070309020205020404" pitchFamily="49" charset="0"/>
              </a:rPr>
              <a:t> on May 14, 2014?</a:t>
            </a:r>
          </a:p>
        </p:txBody>
      </p:sp>
    </p:spTree>
    <p:extLst>
      <p:ext uri="{BB962C8B-B14F-4D97-AF65-F5344CB8AC3E}">
        <p14:creationId xmlns:p14="http://schemas.microsoft.com/office/powerpoint/2010/main" val="2606216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162B4B2-BE3B-4694-A5B8-B63432415D80}"/>
              </a:ext>
            </a:extLst>
          </p:cNvPr>
          <p:cNvSpPr>
            <a:spLocks noGrp="1"/>
          </p:cNvSpPr>
          <p:nvPr>
            <p:ph type="title"/>
          </p:nvPr>
        </p:nvSpPr>
        <p:spPr>
          <a:xfrm>
            <a:off x="838200" y="365125"/>
            <a:ext cx="10515600" cy="1325563"/>
          </a:xfrm>
        </p:spPr>
        <p:txBody>
          <a:bodyPr/>
          <a:lstStyle/>
          <a:p>
            <a:r>
              <a:rPr lang="en-US" b="1" dirty="0">
                <a:latin typeface="Courier New" panose="02070309020205020404" pitchFamily="49" charset="0"/>
                <a:cs typeface="Courier New" panose="02070309020205020404" pitchFamily="49" charset="0"/>
              </a:rPr>
              <a:t>Definitions</a:t>
            </a:r>
          </a:p>
        </p:txBody>
      </p:sp>
      <p:sp>
        <p:nvSpPr>
          <p:cNvPr id="7" name="Content Placeholder 2">
            <a:extLst>
              <a:ext uri="{FF2B5EF4-FFF2-40B4-BE49-F238E27FC236}">
                <a16:creationId xmlns:a16="http://schemas.microsoft.com/office/drawing/2014/main" id="{61754F20-ADB1-4B71-A8D7-459CB3452174}"/>
              </a:ext>
            </a:extLst>
          </p:cNvPr>
          <p:cNvSpPr txBox="1">
            <a:spLocks/>
          </p:cNvSpPr>
          <p:nvPr/>
        </p:nvSpPr>
        <p:spPr>
          <a:xfrm>
            <a:off x="3703899" y="1805738"/>
            <a:ext cx="7649901" cy="1416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latin typeface="Courier New" panose="02070309020205020404" pitchFamily="49" charset="0"/>
                <a:cs typeface="Courier New" panose="02070309020205020404" pitchFamily="49" charset="0"/>
              </a:rPr>
              <a:t>“Barebacking“</a:t>
            </a:r>
            <a:r>
              <a:rPr lang="en-US" sz="1800" dirty="0">
                <a:latin typeface="Courier New" panose="02070309020205020404" pitchFamily="49" charset="0"/>
                <a:cs typeface="Courier New" panose="02070309020205020404" pitchFamily="49" charset="0"/>
              </a:rPr>
              <a:t> is gay slang for UAI, and how such sex is described in the pornography industry. Most large gay pornographic studios began producing bareback porn in the years following the CDC's endorsement of Truvada as </a:t>
            </a:r>
            <a:r>
              <a:rPr lang="en-US" sz="1800" dirty="0" err="1">
                <a:latin typeface="Courier New" panose="02070309020205020404" pitchFamily="49" charset="0"/>
                <a:cs typeface="Courier New" panose="02070309020205020404" pitchFamily="49" charset="0"/>
              </a:rPr>
              <a:t>PrEP.</a:t>
            </a:r>
            <a:endParaRPr lang="en-US" sz="18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A995C78-A253-4577-A171-6519DD966022}"/>
              </a:ext>
            </a:extLst>
          </p:cNvPr>
          <p:cNvSpPr>
            <a:spLocks noGrp="1"/>
          </p:cNvSpPr>
          <p:nvPr>
            <p:ph idx="1"/>
          </p:nvPr>
        </p:nvSpPr>
        <p:spPr>
          <a:xfrm>
            <a:off x="3703900" y="5300314"/>
            <a:ext cx="7649900" cy="866078"/>
          </a:xfrm>
        </p:spPr>
        <p:txBody>
          <a:bodyPr>
            <a:noAutofit/>
          </a:bodyPr>
          <a:lstStyle/>
          <a:p>
            <a:pPr marL="0" indent="0">
              <a:buNone/>
            </a:pPr>
            <a:r>
              <a:rPr lang="en-US" sz="1800" b="1" u="sng" dirty="0" err="1">
                <a:latin typeface="Courier New" panose="02070309020205020404" pitchFamily="49" charset="0"/>
                <a:cs typeface="Courier New" panose="02070309020205020404" pitchFamily="49" charset="0"/>
              </a:rPr>
              <a:t>PornHub</a:t>
            </a:r>
            <a:r>
              <a:rPr lang="en-US" sz="1800" dirty="0">
                <a:latin typeface="Courier New" panose="02070309020205020404" pitchFamily="49" charset="0"/>
                <a:cs typeface="Courier New" panose="02070309020205020404" pitchFamily="49" charset="0"/>
              </a:rPr>
              <a:t> is the </a:t>
            </a:r>
            <a:r>
              <a:rPr lang="en-US" sz="1800" b="1" dirty="0">
                <a:latin typeface="Courier New" panose="02070309020205020404" pitchFamily="49" charset="0"/>
                <a:cs typeface="Courier New" panose="02070309020205020404" pitchFamily="49" charset="0"/>
              </a:rPr>
              <a:t>most popular pornography site</a:t>
            </a:r>
            <a:r>
              <a:rPr lang="en-US" sz="1800" dirty="0">
                <a:latin typeface="Courier New" panose="02070309020205020404" pitchFamily="49" charset="0"/>
                <a:cs typeface="Courier New" panose="02070309020205020404" pitchFamily="49" charset="0"/>
              </a:rPr>
              <a:t> on the internet worldwide, and the 18th most popular website in the US.</a:t>
            </a:r>
          </a:p>
        </p:txBody>
      </p:sp>
      <p:pic>
        <p:nvPicPr>
          <p:cNvPr id="5" name="Picture 4">
            <a:extLst>
              <a:ext uri="{FF2B5EF4-FFF2-40B4-BE49-F238E27FC236}">
                <a16:creationId xmlns:a16="http://schemas.microsoft.com/office/drawing/2014/main" id="{0E9F6CB4-B3A1-4DFE-A88A-75DC51BAB6DB}"/>
              </a:ext>
            </a:extLst>
          </p:cNvPr>
          <p:cNvPicPr>
            <a:picLocks noChangeAspect="1"/>
          </p:cNvPicPr>
          <p:nvPr/>
        </p:nvPicPr>
        <p:blipFill rotWithShape="1">
          <a:blip r:embed="rId3">
            <a:extLst>
              <a:ext uri="{28A0092B-C50C-407E-A947-70E740481C1C}">
                <a14:useLocalDpi xmlns:a14="http://schemas.microsoft.com/office/drawing/2010/main" val="0"/>
              </a:ext>
            </a:extLst>
          </a:blip>
          <a:srcRect l="81284" r="7315" b="93205"/>
          <a:stretch/>
        </p:blipFill>
        <p:spPr>
          <a:xfrm>
            <a:off x="734604" y="5300314"/>
            <a:ext cx="2325262" cy="866078"/>
          </a:xfrm>
          <a:prstGeom prst="rect">
            <a:avLst/>
          </a:prstGeom>
        </p:spPr>
      </p:pic>
      <p:pic>
        <p:nvPicPr>
          <p:cNvPr id="6" name="Picture 5">
            <a:extLst>
              <a:ext uri="{FF2B5EF4-FFF2-40B4-BE49-F238E27FC236}">
                <a16:creationId xmlns:a16="http://schemas.microsoft.com/office/drawing/2014/main" id="{C7249565-901F-40A3-9C9C-8EB6300E8744}"/>
              </a:ext>
            </a:extLst>
          </p:cNvPr>
          <p:cNvPicPr>
            <a:picLocks noChangeAspect="1"/>
          </p:cNvPicPr>
          <p:nvPr/>
        </p:nvPicPr>
        <p:blipFill rotWithShape="1">
          <a:blip r:embed="rId4">
            <a:extLst>
              <a:ext uri="{28A0092B-C50C-407E-A947-70E740481C1C}">
                <a14:useLocalDpi xmlns:a14="http://schemas.microsoft.com/office/drawing/2010/main" val="0"/>
              </a:ext>
            </a:extLst>
          </a:blip>
          <a:srcRect t="1" r="3875" b="57149"/>
          <a:stretch/>
        </p:blipFill>
        <p:spPr>
          <a:xfrm>
            <a:off x="159955" y="3751090"/>
            <a:ext cx="3474560" cy="1032568"/>
          </a:xfrm>
          <a:prstGeom prst="rect">
            <a:avLst/>
          </a:prstGeom>
        </p:spPr>
      </p:pic>
      <p:sp>
        <p:nvSpPr>
          <p:cNvPr id="8" name="Content Placeholder 2">
            <a:extLst>
              <a:ext uri="{FF2B5EF4-FFF2-40B4-BE49-F238E27FC236}">
                <a16:creationId xmlns:a16="http://schemas.microsoft.com/office/drawing/2014/main" id="{D2CD936D-772F-4520-991F-E87B8873ABD2}"/>
              </a:ext>
            </a:extLst>
          </p:cNvPr>
          <p:cNvSpPr txBox="1">
            <a:spLocks/>
          </p:cNvSpPr>
          <p:nvPr/>
        </p:nvSpPr>
        <p:spPr>
          <a:xfrm>
            <a:off x="3703900" y="3624422"/>
            <a:ext cx="7649900" cy="1285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err="1">
                <a:latin typeface="Courier New" panose="02070309020205020404" pitchFamily="49" charset="0"/>
                <a:cs typeface="Courier New" panose="02070309020205020404" pitchFamily="49" charset="0"/>
              </a:rPr>
              <a:t>PrEP</a:t>
            </a:r>
            <a:r>
              <a:rPr lang="en-US" sz="1800" dirty="0">
                <a:latin typeface="Courier New" panose="02070309020205020404" pitchFamily="49" charset="0"/>
                <a:cs typeface="Courier New" panose="02070309020205020404" pitchFamily="49" charset="0"/>
              </a:rPr>
              <a:t> is shorthand for the </a:t>
            </a:r>
            <a:r>
              <a:rPr lang="en-US" sz="1800" b="1" dirty="0">
                <a:latin typeface="Courier New" panose="02070309020205020404" pitchFamily="49" charset="0"/>
                <a:cs typeface="Courier New" panose="02070309020205020404" pitchFamily="49" charset="0"/>
              </a:rPr>
              <a:t>antiretroviral drug Truvada</a:t>
            </a:r>
            <a:r>
              <a:rPr lang="en-US" sz="1800" dirty="0">
                <a:latin typeface="Courier New" panose="02070309020205020404" pitchFamily="49" charset="0"/>
                <a:cs typeface="Courier New" panose="02070309020205020404" pitchFamily="49" charset="0"/>
              </a:rPr>
              <a:t>. Truvada has had the </a:t>
            </a:r>
            <a:r>
              <a:rPr lang="en-US" sz="1800" b="1" dirty="0">
                <a:latin typeface="Courier New" panose="02070309020205020404" pitchFamily="49" charset="0"/>
                <a:cs typeface="Courier New" panose="02070309020205020404" pitchFamily="49" charset="0"/>
              </a:rPr>
              <a:t>most adoption success among MSM</a:t>
            </a:r>
            <a:r>
              <a:rPr lang="en-US" sz="1800" dirty="0">
                <a:latin typeface="Courier New" panose="02070309020205020404" pitchFamily="49" charset="0"/>
                <a:cs typeface="Courier New" panose="02070309020205020404" pitchFamily="49" charset="0"/>
              </a:rPr>
              <a:t> in the United States after recommendation by the CDC on May 14, 2014 (the </a:t>
            </a:r>
            <a:r>
              <a:rPr lang="en-US" sz="1800" b="1" u="sng" dirty="0">
                <a:latin typeface="Courier New" panose="02070309020205020404" pitchFamily="49" charset="0"/>
                <a:cs typeface="Courier New" panose="02070309020205020404" pitchFamily="49" charset="0"/>
              </a:rPr>
              <a:t>“cutoff”</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2BD4DA6D-F4CA-4488-9F4E-9043D4F2801D}"/>
              </a:ext>
            </a:extLst>
          </p:cNvPr>
          <p:cNvPicPr>
            <a:picLocks noChangeAspect="1"/>
          </p:cNvPicPr>
          <p:nvPr/>
        </p:nvPicPr>
        <p:blipFill rotWithShape="1">
          <a:blip r:embed="rId5">
            <a:extLst>
              <a:ext uri="{28A0092B-C50C-407E-A947-70E740481C1C}">
                <a14:useLocalDpi xmlns:a14="http://schemas.microsoft.com/office/drawing/2010/main" val="0"/>
              </a:ext>
            </a:extLst>
          </a:blip>
          <a:srcRect t="6998" b="12212"/>
          <a:stretch/>
        </p:blipFill>
        <p:spPr>
          <a:xfrm>
            <a:off x="360696" y="1686259"/>
            <a:ext cx="3073079" cy="1655179"/>
          </a:xfrm>
          <a:prstGeom prst="rect">
            <a:avLst/>
          </a:prstGeom>
        </p:spPr>
      </p:pic>
    </p:spTree>
    <p:extLst>
      <p:ext uri="{BB962C8B-B14F-4D97-AF65-F5344CB8AC3E}">
        <p14:creationId xmlns:p14="http://schemas.microsoft.com/office/powerpoint/2010/main" val="16512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7001-5ED3-4512-B2E0-99F22082E5AC}"/>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Methods	</a:t>
            </a:r>
          </a:p>
        </p:txBody>
      </p:sp>
      <p:sp>
        <p:nvSpPr>
          <p:cNvPr id="3" name="Content Placeholder 2">
            <a:extLst>
              <a:ext uri="{FF2B5EF4-FFF2-40B4-BE49-F238E27FC236}">
                <a16:creationId xmlns:a16="http://schemas.microsoft.com/office/drawing/2014/main" id="{9F90A73A-E0D7-4F70-BE86-8E9BC2A7FA4B}"/>
              </a:ext>
            </a:extLst>
          </p:cNvPr>
          <p:cNvSpPr>
            <a:spLocks noGrp="1"/>
          </p:cNvSpPr>
          <p:nvPr>
            <p:ph idx="1"/>
          </p:nvPr>
        </p:nvSpPr>
        <p:spPr>
          <a:xfrm>
            <a:off x="838200" y="1825625"/>
            <a:ext cx="8351852" cy="4351338"/>
          </a:xfrm>
        </p:spPr>
        <p:txBody>
          <a:bodyPr>
            <a:normAutofit/>
          </a:bodyPr>
          <a:lstStyle/>
          <a:p>
            <a:r>
              <a:rPr lang="en-US" b="1" dirty="0">
                <a:latin typeface="Courier New" panose="02070309020205020404" pitchFamily="49" charset="0"/>
                <a:cs typeface="Courier New" panose="02070309020205020404" pitchFamily="49" charset="0"/>
              </a:rPr>
              <a:t>Data source: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PornHub’s</a:t>
            </a:r>
            <a:r>
              <a:rPr lang="en-US" dirty="0">
                <a:latin typeface="Courier New" panose="02070309020205020404" pitchFamily="49" charset="0"/>
                <a:cs typeface="Courier New" panose="02070309020205020404" pitchFamily="49" charset="0"/>
              </a:rPr>
              <a:t> “random video” URL</a:t>
            </a:r>
          </a:p>
          <a:p>
            <a:pPr lvl="1"/>
            <a:r>
              <a:rPr lang="en-US" dirty="0">
                <a:latin typeface="Courier New" panose="02070309020205020404" pitchFamily="49" charset="0"/>
                <a:cs typeface="Courier New" panose="02070309020205020404" pitchFamily="49" charset="0"/>
              </a:rPr>
              <a:t>Web scraped: 02.14.2018 – 02.25.2018 </a:t>
            </a:r>
          </a:p>
          <a:p>
            <a:pPr lvl="1"/>
            <a:r>
              <a:rPr lang="en-US" dirty="0">
                <a:latin typeface="Courier New" panose="02070309020205020404" pitchFamily="49" charset="0"/>
                <a:cs typeface="Courier New" panose="02070309020205020404" pitchFamily="49" charset="0"/>
              </a:rPr>
              <a:t>Video upload dates: 04.16.2009 – 02.13.2018</a:t>
            </a:r>
          </a:p>
          <a:p>
            <a:r>
              <a:rPr lang="en-US" b="1" dirty="0">
                <a:latin typeface="Courier New" panose="02070309020205020404" pitchFamily="49" charset="0"/>
                <a:cs typeface="Courier New" panose="02070309020205020404" pitchFamily="49" charset="0"/>
              </a:rPr>
              <a:t>Analyses:</a:t>
            </a:r>
          </a:p>
          <a:p>
            <a:pPr lvl="1"/>
            <a:r>
              <a:rPr lang="en-US" dirty="0">
                <a:latin typeface="Courier New" panose="02070309020205020404" pitchFamily="49" charset="0"/>
                <a:cs typeface="Courier New" panose="02070309020205020404" pitchFamily="49" charset="0"/>
              </a:rPr>
              <a:t>Time trends</a:t>
            </a:r>
          </a:p>
          <a:p>
            <a:pPr lvl="1"/>
            <a:r>
              <a:rPr lang="en-US" dirty="0">
                <a:latin typeface="Courier New" panose="02070309020205020404" pitchFamily="49" charset="0"/>
                <a:cs typeface="Courier New" panose="02070309020205020404" pitchFamily="49" charset="0"/>
              </a:rPr>
              <a:t>Model I: linear regression to the mean</a:t>
            </a:r>
          </a:p>
          <a:p>
            <a:pPr lvl="1"/>
            <a:r>
              <a:rPr lang="en-US" dirty="0">
                <a:latin typeface="Courier New" panose="02070309020205020404" pitchFamily="49" charset="0"/>
                <a:cs typeface="Courier New" panose="02070309020205020404" pitchFamily="49" charset="0"/>
              </a:rPr>
              <a:t>Model II: linear regression to the quantile</a:t>
            </a:r>
          </a:p>
        </p:txBody>
      </p:sp>
      <p:pic>
        <p:nvPicPr>
          <p:cNvPr id="6" name="Picture 5">
            <a:extLst>
              <a:ext uri="{FF2B5EF4-FFF2-40B4-BE49-F238E27FC236}">
                <a16:creationId xmlns:a16="http://schemas.microsoft.com/office/drawing/2014/main" id="{67FB6B08-4253-4CE6-B1CA-214061667D71}"/>
              </a:ext>
            </a:extLst>
          </p:cNvPr>
          <p:cNvPicPr>
            <a:picLocks noChangeAspect="1"/>
          </p:cNvPicPr>
          <p:nvPr/>
        </p:nvPicPr>
        <p:blipFill>
          <a:blip r:embed="rId3"/>
          <a:stretch>
            <a:fillRect/>
          </a:stretch>
        </p:blipFill>
        <p:spPr>
          <a:xfrm>
            <a:off x="9331290" y="933450"/>
            <a:ext cx="2686050" cy="4991100"/>
          </a:xfrm>
          <a:prstGeom prst="rect">
            <a:avLst/>
          </a:prstGeom>
        </p:spPr>
      </p:pic>
      <p:pic>
        <p:nvPicPr>
          <p:cNvPr id="10" name="Picture 9">
            <a:extLst>
              <a:ext uri="{FF2B5EF4-FFF2-40B4-BE49-F238E27FC236}">
                <a16:creationId xmlns:a16="http://schemas.microsoft.com/office/drawing/2014/main" id="{AD3717F1-0F43-45A5-B3C0-C5F074840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8608" y="5028712"/>
            <a:ext cx="450383" cy="519333"/>
          </a:xfrm>
          <a:prstGeom prst="rect">
            <a:avLst/>
          </a:prstGeom>
        </p:spPr>
      </p:pic>
    </p:spTree>
    <p:extLst>
      <p:ext uri="{BB962C8B-B14F-4D97-AF65-F5344CB8AC3E}">
        <p14:creationId xmlns:p14="http://schemas.microsoft.com/office/powerpoint/2010/main" val="339929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F31D-36A7-410E-8A97-52EB9DB09485}"/>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Measures</a:t>
            </a:r>
          </a:p>
        </p:txBody>
      </p:sp>
      <p:sp>
        <p:nvSpPr>
          <p:cNvPr id="3" name="Content Placeholder 2">
            <a:extLst>
              <a:ext uri="{FF2B5EF4-FFF2-40B4-BE49-F238E27FC236}">
                <a16:creationId xmlns:a16="http://schemas.microsoft.com/office/drawing/2014/main" id="{0CA39DB5-4CBF-462F-8B04-A3C07B17F141}"/>
              </a:ext>
            </a:extLst>
          </p:cNvPr>
          <p:cNvSpPr>
            <a:spLocks noGrp="1"/>
          </p:cNvSpPr>
          <p:nvPr>
            <p:ph idx="1"/>
          </p:nvPr>
        </p:nvSpPr>
        <p:spPr>
          <a:xfrm>
            <a:off x="711339" y="1690688"/>
            <a:ext cx="10871061" cy="4351338"/>
          </a:xfrm>
        </p:spPr>
        <p:txBody>
          <a:bodyPr>
            <a:normAutofit fontScale="92500" lnSpcReduction="20000"/>
          </a:bodyPr>
          <a:lstStyle/>
          <a:p>
            <a:pPr marL="0" indent="0">
              <a:buNone/>
            </a:pPr>
            <a:r>
              <a:rPr lang="en-US" b="1" dirty="0">
                <a:latin typeface="Courier New" panose="02070309020205020404" pitchFamily="49" charset="0"/>
                <a:cs typeface="Courier New" panose="02070309020205020404" pitchFamily="49" charset="0"/>
              </a:rPr>
              <a:t>Dependent variable:</a:t>
            </a:r>
          </a:p>
          <a:p>
            <a:pPr marL="0" indent="0">
              <a:buNone/>
            </a:pPr>
            <a:r>
              <a:rPr lang="en-US" dirty="0">
                <a:latin typeface="Courier New" panose="02070309020205020404" pitchFamily="49" charset="0"/>
                <a:cs typeface="Courier New" panose="02070309020205020404" pitchFamily="49" charset="0"/>
              </a:rPr>
              <a:t>total views accumulated at time of web scraping divided by total time uploaded (views / year), log-transformed</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Independent variables:</a:t>
            </a:r>
          </a:p>
          <a:p>
            <a:r>
              <a:rPr lang="en-US" dirty="0">
                <a:latin typeface="Courier New" panose="02070309020205020404" pitchFamily="49" charset="0"/>
                <a:cs typeface="Courier New" panose="02070309020205020404" pitchFamily="49" charset="0"/>
              </a:rPr>
              <a:t>Dummy variable indicating upload before or after cutoff (May 14, 2014)</a:t>
            </a:r>
          </a:p>
          <a:p>
            <a:r>
              <a:rPr lang="en-US" dirty="0">
                <a:latin typeface="Courier New" panose="02070309020205020404" pitchFamily="49" charset="0"/>
                <a:cs typeface="Courier New" panose="02070309020205020404" pitchFamily="49" charset="0"/>
              </a:rPr>
              <a:t>Upload date (decimal year format, centered and splined at cutoff)</a:t>
            </a:r>
          </a:p>
          <a:p>
            <a:r>
              <a:rPr lang="en-US" dirty="0">
                <a:latin typeface="Courier New" panose="02070309020205020404" pitchFamily="49" charset="0"/>
                <a:cs typeface="Courier New" panose="02070309020205020404" pitchFamily="49" charset="0"/>
              </a:rPr>
              <a:t>Bareback categorization (binary)</a:t>
            </a:r>
          </a:p>
          <a:p>
            <a:r>
              <a:rPr lang="en-US" dirty="0">
                <a:latin typeface="Courier New" panose="02070309020205020404" pitchFamily="49" charset="0"/>
                <a:cs typeface="Courier New" panose="02070309020205020404" pitchFamily="49" charset="0"/>
              </a:rPr>
              <a:t>Video rating (standardized)</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307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80E9-AAB9-4A18-AD2B-2A182E5AE661}"/>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Sample</a:t>
            </a:r>
          </a:p>
        </p:txBody>
      </p:sp>
      <p:graphicFrame>
        <p:nvGraphicFramePr>
          <p:cNvPr id="4" name="Diagram 3">
            <a:extLst>
              <a:ext uri="{FF2B5EF4-FFF2-40B4-BE49-F238E27FC236}">
                <a16:creationId xmlns:a16="http://schemas.microsoft.com/office/drawing/2014/main" id="{4AE6C84F-FA97-404D-909A-8A50256E7EFB}"/>
              </a:ext>
            </a:extLst>
          </p:cNvPr>
          <p:cNvGraphicFramePr/>
          <p:nvPr>
            <p:extLst>
              <p:ext uri="{D42A27DB-BD31-4B8C-83A1-F6EECF244321}">
                <p14:modId xmlns:p14="http://schemas.microsoft.com/office/powerpoint/2010/main" val="4209102608"/>
              </p:ext>
            </p:extLst>
          </p:nvPr>
        </p:nvGraphicFramePr>
        <p:xfrm>
          <a:off x="2031998" y="1586922"/>
          <a:ext cx="8128000" cy="4447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Down 8">
            <a:extLst>
              <a:ext uri="{FF2B5EF4-FFF2-40B4-BE49-F238E27FC236}">
                <a16:creationId xmlns:a16="http://schemas.microsoft.com/office/drawing/2014/main" id="{4A368EEE-9FE6-4935-B4FB-20D72C81A05A}"/>
              </a:ext>
            </a:extLst>
          </p:cNvPr>
          <p:cNvSpPr/>
          <p:nvPr/>
        </p:nvSpPr>
        <p:spPr>
          <a:xfrm>
            <a:off x="5839375" y="2907114"/>
            <a:ext cx="513249" cy="423334"/>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03EB5E1F-712C-4A00-B5E2-CC47A2AEFC8E}"/>
              </a:ext>
            </a:extLst>
          </p:cNvPr>
          <p:cNvSpPr/>
          <p:nvPr/>
        </p:nvSpPr>
        <p:spPr>
          <a:xfrm>
            <a:off x="5839374" y="4416373"/>
            <a:ext cx="513249" cy="423334"/>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F215B3-CC25-48C0-927E-85A7B7705E5F}"/>
              </a:ext>
            </a:extLst>
          </p:cNvPr>
          <p:cNvSpPr txBox="1"/>
          <p:nvPr/>
        </p:nvSpPr>
        <p:spPr>
          <a:xfrm>
            <a:off x="8847664" y="4763246"/>
            <a:ext cx="2624666" cy="1015663"/>
          </a:xfrm>
          <a:prstGeom prst="rect">
            <a:avLst/>
          </a:prstGeom>
          <a:noFill/>
        </p:spPr>
        <p:txBody>
          <a:bodyPr wrap="square" rtlCol="0">
            <a:spAutoFit/>
          </a:bodyPr>
          <a:lstStyle/>
          <a:p>
            <a:r>
              <a:rPr lang="en-US" sz="2000" dirty="0"/>
              <a:t>- 10 videos uploaded during the web scraping period</a:t>
            </a:r>
          </a:p>
        </p:txBody>
      </p:sp>
      <p:sp>
        <p:nvSpPr>
          <p:cNvPr id="12" name="TextBox 11">
            <a:extLst>
              <a:ext uri="{FF2B5EF4-FFF2-40B4-BE49-F238E27FC236}">
                <a16:creationId xmlns:a16="http://schemas.microsoft.com/office/drawing/2014/main" id="{CAC12263-10A4-45D4-87A7-F277D8FF992A}"/>
              </a:ext>
            </a:extLst>
          </p:cNvPr>
          <p:cNvSpPr txBox="1"/>
          <p:nvPr/>
        </p:nvSpPr>
        <p:spPr>
          <a:xfrm>
            <a:off x="719670" y="6180667"/>
            <a:ext cx="10752660" cy="523220"/>
          </a:xfrm>
          <a:prstGeom prst="rect">
            <a:avLst/>
          </a:prstGeom>
          <a:noFill/>
        </p:spPr>
        <p:txBody>
          <a:bodyPr wrap="square" rtlCol="0">
            <a:spAutoFit/>
          </a:bodyPr>
          <a:lstStyle/>
          <a:p>
            <a:pPr algn="ctr"/>
            <a:r>
              <a:rPr lang="en-US" sz="2800" b="1" dirty="0">
                <a:solidFill>
                  <a:srgbClr val="1F78B4"/>
                </a:solidFill>
              </a:rPr>
              <a:t>Bareback videos</a:t>
            </a:r>
            <a:r>
              <a:rPr lang="en-US" sz="2800" b="1" dirty="0"/>
              <a:t>: </a:t>
            </a:r>
            <a:r>
              <a:rPr lang="en-US" sz="2800" dirty="0"/>
              <a:t>n = 4951        </a:t>
            </a:r>
            <a:r>
              <a:rPr lang="en-US" sz="2800" b="1" dirty="0">
                <a:solidFill>
                  <a:srgbClr val="A6CEE3"/>
                </a:solidFill>
              </a:rPr>
              <a:t>Non-bareback videos</a:t>
            </a:r>
            <a:r>
              <a:rPr lang="en-US" sz="2800" b="1" dirty="0"/>
              <a:t>: </a:t>
            </a:r>
            <a:r>
              <a:rPr lang="en-US" sz="2800" dirty="0"/>
              <a:t>n = 19368</a:t>
            </a:r>
          </a:p>
        </p:txBody>
      </p:sp>
    </p:spTree>
    <p:extLst>
      <p:ext uri="{BB962C8B-B14F-4D97-AF65-F5344CB8AC3E}">
        <p14:creationId xmlns:p14="http://schemas.microsoft.com/office/powerpoint/2010/main" val="2790353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F78C-53B7-41C9-BFE8-1B717E30B0E2}"/>
              </a:ext>
            </a:extLst>
          </p:cNvPr>
          <p:cNvSpPr>
            <a:spLocks noGrp="1"/>
          </p:cNvSpPr>
          <p:nvPr>
            <p:ph type="ctrTitle"/>
          </p:nvPr>
        </p:nvSpPr>
        <p:spPr>
          <a:xfrm>
            <a:off x="1524000" y="2235200"/>
            <a:ext cx="9144000" cy="2387600"/>
          </a:xfrm>
        </p:spPr>
        <p:txBody>
          <a:bodyPr anchor="ctr">
            <a:normAutofit/>
          </a:bodyPr>
          <a:lstStyle/>
          <a:p>
            <a:pPr algn="l"/>
            <a:r>
              <a:rPr lang="en-US" sz="5400" b="1" dirty="0">
                <a:latin typeface="Courier New" panose="02070309020205020404" pitchFamily="49" charset="0"/>
                <a:cs typeface="Courier New" panose="02070309020205020404" pitchFamily="49" charset="0"/>
              </a:rPr>
              <a:t>ANALYIS</a:t>
            </a:r>
            <a:br>
              <a:rPr lang="en-US" sz="5400" b="1" dirty="0">
                <a:latin typeface="Courier New" panose="02070309020205020404" pitchFamily="49" charset="0"/>
                <a:cs typeface="Courier New" panose="02070309020205020404" pitchFamily="49" charset="0"/>
              </a:rPr>
            </a:br>
            <a:r>
              <a:rPr lang="en-US" sz="5400" dirty="0">
                <a:latin typeface="Courier New" panose="02070309020205020404" pitchFamily="49" charset="0"/>
                <a:cs typeface="Courier New" panose="02070309020205020404" pitchFamily="49" charset="0"/>
              </a:rPr>
              <a:t>Time trends</a:t>
            </a:r>
            <a:endParaRPr lang="en-US" sz="5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6349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15266</TotalTime>
  <Words>3147</Words>
  <Application>Microsoft Office PowerPoint</Application>
  <PresentationFormat>Widescreen</PresentationFormat>
  <Paragraphs>327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vt:lpstr>
      <vt:lpstr>Cambria Math</vt:lpstr>
      <vt:lpstr>Courier New</vt:lpstr>
      <vt:lpstr>Times New Roman</vt:lpstr>
      <vt:lpstr>Office Theme</vt:lpstr>
      <vt:lpstr>PrEP and Porn</vt:lpstr>
      <vt:lpstr>INTRODUCTION</vt:lpstr>
      <vt:lpstr>Background</vt:lpstr>
      <vt:lpstr>Question</vt:lpstr>
      <vt:lpstr>Definitions</vt:lpstr>
      <vt:lpstr>Methods </vt:lpstr>
      <vt:lpstr>Measures</vt:lpstr>
      <vt:lpstr>Sample</vt:lpstr>
      <vt:lpstr>ANALYIS Time trends</vt:lpstr>
      <vt:lpstr>PowerPoint Presentation</vt:lpstr>
      <vt:lpstr>PowerPoint Presentation</vt:lpstr>
      <vt:lpstr>ANALYSIS Model i. Linear Regression to the Mean</vt:lpstr>
      <vt:lpstr>Linear Regression to the Mean Results</vt:lpstr>
      <vt:lpstr>PowerPoint Presentation</vt:lpstr>
      <vt:lpstr>ANALYSIS Model ii. Linear Regression to the Quantile</vt:lpstr>
      <vt:lpstr>PowerPoint Presentation</vt:lpstr>
      <vt:lpstr>Linear regression to the quantile Results</vt:lpstr>
      <vt:lpstr>DISCUSSION</vt:lpstr>
      <vt:lpstr>Implications</vt:lpstr>
      <vt:lpstr>Limitations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 and Porn</dc:title>
  <dc:creator>Kenny</dc:creator>
  <cp:lastModifiedBy>Kenny</cp:lastModifiedBy>
  <cp:revision>480</cp:revision>
  <cp:lastPrinted>2018-05-16T15:47:36Z</cp:lastPrinted>
  <dcterms:created xsi:type="dcterms:W3CDTF">2018-03-23T15:53:57Z</dcterms:created>
  <dcterms:modified xsi:type="dcterms:W3CDTF">2018-05-16T15:50:36Z</dcterms:modified>
</cp:coreProperties>
</file>